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23"/>
  </p:notesMasterIdLst>
  <p:handoutMasterIdLst>
    <p:handoutMasterId r:id="rId24"/>
  </p:handoutMasterIdLst>
  <p:sldIdLst>
    <p:sldId id="398" r:id="rId2"/>
    <p:sldId id="575" r:id="rId3"/>
    <p:sldId id="576" r:id="rId4"/>
    <p:sldId id="577" r:id="rId5"/>
    <p:sldId id="531" r:id="rId6"/>
    <p:sldId id="532" r:id="rId7"/>
    <p:sldId id="551" r:id="rId8"/>
    <p:sldId id="562" r:id="rId9"/>
    <p:sldId id="563" r:id="rId10"/>
    <p:sldId id="564" r:id="rId11"/>
    <p:sldId id="565" r:id="rId12"/>
    <p:sldId id="566" r:id="rId13"/>
    <p:sldId id="567" r:id="rId14"/>
    <p:sldId id="568" r:id="rId15"/>
    <p:sldId id="569" r:id="rId16"/>
    <p:sldId id="570" r:id="rId17"/>
    <p:sldId id="571" r:id="rId18"/>
    <p:sldId id="572" r:id="rId19"/>
    <p:sldId id="573" r:id="rId20"/>
    <p:sldId id="574" r:id="rId21"/>
    <p:sldId id="553" r:id="rId22"/>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CD9539-6719-495B-9AE5-7F8E0A90A5A4}">
          <p14:sldIdLst>
            <p14:sldId id="398"/>
            <p14:sldId id="575"/>
            <p14:sldId id="576"/>
            <p14:sldId id="577"/>
            <p14:sldId id="531"/>
            <p14:sldId id="532"/>
            <p14:sldId id="551"/>
            <p14:sldId id="562"/>
            <p14:sldId id="563"/>
            <p14:sldId id="564"/>
            <p14:sldId id="565"/>
            <p14:sldId id="566"/>
            <p14:sldId id="567"/>
            <p14:sldId id="568"/>
            <p14:sldId id="569"/>
            <p14:sldId id="570"/>
            <p14:sldId id="571"/>
            <p14:sldId id="572"/>
            <p14:sldId id="573"/>
            <p14:sldId id="574"/>
            <p14:sldId id="553"/>
          </p14:sldIdLst>
        </p14:section>
        <p14:section name="Untitled Section" id="{476F1F20-B6F7-4B43-BB27-DE4D59CD523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2904">
          <p15:clr>
            <a:srgbClr val="A4A3A4"/>
          </p15:clr>
        </p15:guide>
        <p15:guide id="4"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sh, Gerri" initials="GM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D1"/>
    <a:srgbClr val="FB483D"/>
    <a:srgbClr val="FFD969"/>
    <a:srgbClr val="233E66"/>
    <a:srgbClr val="3A7D9B"/>
    <a:srgbClr val="758348"/>
    <a:srgbClr val="FFD043"/>
    <a:srgbClr val="5C594C"/>
    <a:srgbClr val="9EC40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446" autoAdjust="0"/>
    <p:restoredTop sz="96029" autoAdjust="0"/>
  </p:normalViewPr>
  <p:slideViewPr>
    <p:cSldViewPr>
      <p:cViewPr varScale="1">
        <p:scale>
          <a:sx n="110" d="100"/>
          <a:sy n="110" d="100"/>
        </p:scale>
        <p:origin x="1242" y="96"/>
      </p:cViewPr>
      <p:guideLst>
        <p:guide orient="horz" pos="1620"/>
        <p:guide pos="2880"/>
        <p:guide orient="horz" pos="2160"/>
      </p:guideLst>
    </p:cSldViewPr>
  </p:slideViewPr>
  <p:outlineViewPr>
    <p:cViewPr>
      <p:scale>
        <a:sx n="33" d="100"/>
        <a:sy n="33" d="100"/>
      </p:scale>
      <p:origin x="0" y="277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2578" y="-91"/>
      </p:cViewPr>
      <p:guideLst>
        <p:guide orient="horz" pos="3024"/>
        <p:guide pos="2304"/>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E2C73-89F6-4EA8-8AC4-FE3ECB94B9B8}" type="doc">
      <dgm:prSet loTypeId="urn:microsoft.com/office/officeart/2005/8/layout/matrix1" loCatId="matrix" qsTypeId="urn:microsoft.com/office/officeart/2005/8/quickstyle/simple2" qsCatId="simple" csTypeId="urn:microsoft.com/office/officeart/2005/8/colors/accent1_2" csCatId="accent1" phldr="1"/>
      <dgm:spPr/>
      <dgm:t>
        <a:bodyPr/>
        <a:lstStyle/>
        <a:p>
          <a:endParaRPr lang="en-US"/>
        </a:p>
      </dgm:t>
    </dgm:pt>
    <dgm:pt modelId="{EC7F830D-86E5-4494-A956-909E67EA6FAF}">
      <dgm:prSet phldrT="[Text]"/>
      <dgm:spPr/>
      <dgm:t>
        <a:bodyPr/>
        <a:lstStyle/>
        <a:p>
          <a:r>
            <a:rPr lang="en-US" altLang="en-US" dirty="0">
              <a:latin typeface="Arial" pitchFamily="34" charset="0"/>
              <a:cs typeface="Arial" pitchFamily="34" charset="0"/>
            </a:rPr>
            <a:t>Protect consumers from </a:t>
          </a:r>
          <a:br>
            <a:rPr lang="en-US" altLang="en-US" dirty="0">
              <a:latin typeface="Arial" pitchFamily="34" charset="0"/>
              <a:cs typeface="Arial" pitchFamily="34" charset="0"/>
            </a:rPr>
          </a:br>
          <a:r>
            <a:rPr lang="en-US" altLang="en-US" dirty="0">
              <a:latin typeface="Arial" pitchFamily="34" charset="0"/>
              <a:cs typeface="Arial" pitchFamily="34" charset="0"/>
            </a:rPr>
            <a:t>financial fraud and ameliorate the consequences </a:t>
          </a:r>
          <a:endParaRPr lang="en-US" dirty="0"/>
        </a:p>
      </dgm:t>
    </dgm:pt>
    <dgm:pt modelId="{99057BF3-1292-4319-864D-DD107ACD6324}" type="parTrans" cxnId="{1618871B-AF16-4894-B10F-C1F734C7C613}">
      <dgm:prSet/>
      <dgm:spPr/>
      <dgm:t>
        <a:bodyPr/>
        <a:lstStyle/>
        <a:p>
          <a:endParaRPr lang="en-US"/>
        </a:p>
      </dgm:t>
    </dgm:pt>
    <dgm:pt modelId="{88BC5D6E-112A-47D1-92A5-E51254D6DB84}" type="sibTrans" cxnId="{1618871B-AF16-4894-B10F-C1F734C7C613}">
      <dgm:prSet/>
      <dgm:spPr/>
      <dgm:t>
        <a:bodyPr/>
        <a:lstStyle/>
        <a:p>
          <a:endParaRPr lang="en-US"/>
        </a:p>
      </dgm:t>
    </dgm:pt>
    <dgm:pt modelId="{0FDAB926-BA61-48F3-9CC1-F97B73FFBFD4}">
      <dgm:prSet phldrT="[Text]"/>
      <dgm:spPr/>
      <dgm:t>
        <a:bodyPr/>
        <a:lstStyle/>
        <a:p>
          <a:r>
            <a:rPr lang="en-US" altLang="en-US" dirty="0">
              <a:latin typeface="Arial" pitchFamily="34" charset="0"/>
              <a:ea typeface="Times New Roman" pitchFamily="18" charset="0"/>
              <a:cs typeface="Arial" pitchFamily="34" charset="0"/>
            </a:rPr>
            <a:t>Advance military financial readiness</a:t>
          </a:r>
          <a:endParaRPr lang="en-US" dirty="0"/>
        </a:p>
      </dgm:t>
    </dgm:pt>
    <dgm:pt modelId="{4CD119CF-9855-4A64-B0DB-3F14CA6E157F}" type="parTrans" cxnId="{99CFBAFE-A566-41E4-BBC6-9BE7BF1C83BC}">
      <dgm:prSet/>
      <dgm:spPr/>
      <dgm:t>
        <a:bodyPr/>
        <a:lstStyle/>
        <a:p>
          <a:endParaRPr lang="en-US"/>
        </a:p>
      </dgm:t>
    </dgm:pt>
    <dgm:pt modelId="{B36E1340-CEC0-453B-8A83-9ED76DC0C3F8}" type="sibTrans" cxnId="{99CFBAFE-A566-41E4-BBC6-9BE7BF1C83BC}">
      <dgm:prSet/>
      <dgm:spPr/>
      <dgm:t>
        <a:bodyPr/>
        <a:lstStyle/>
        <a:p>
          <a:endParaRPr lang="en-US"/>
        </a:p>
      </dgm:t>
    </dgm:pt>
    <dgm:pt modelId="{0EC36ED2-C469-4662-B820-1B1014A2A7EE}">
      <dgm:prSet phldrT="[Text]"/>
      <dgm:spPr/>
      <dgm:t>
        <a:bodyPr/>
        <a:lstStyle/>
        <a:p>
          <a:r>
            <a:rPr lang="en-US" altLang="en-US" dirty="0">
              <a:latin typeface="Arial" pitchFamily="34" charset="0"/>
              <a:ea typeface="Times New Roman" pitchFamily="18" charset="0"/>
              <a:cs typeface="Arial" pitchFamily="34" charset="0"/>
            </a:rPr>
            <a:t>Foster sustainable financial education in the community and at the workplace</a:t>
          </a:r>
          <a:endParaRPr lang="en-US" dirty="0"/>
        </a:p>
      </dgm:t>
    </dgm:pt>
    <dgm:pt modelId="{46E49E09-DA8A-41C9-9B07-951AFA40C003}" type="parTrans" cxnId="{8EAEE5DF-5935-4266-BBAB-882FC9C537A6}">
      <dgm:prSet/>
      <dgm:spPr/>
      <dgm:t>
        <a:bodyPr/>
        <a:lstStyle/>
        <a:p>
          <a:endParaRPr lang="en-US"/>
        </a:p>
      </dgm:t>
    </dgm:pt>
    <dgm:pt modelId="{18C973AF-93C1-4BA5-9089-09A60641B2FA}" type="sibTrans" cxnId="{8EAEE5DF-5935-4266-BBAB-882FC9C537A6}">
      <dgm:prSet/>
      <dgm:spPr/>
      <dgm:t>
        <a:bodyPr/>
        <a:lstStyle/>
        <a:p>
          <a:endParaRPr lang="en-US"/>
        </a:p>
      </dgm:t>
    </dgm:pt>
    <dgm:pt modelId="{F75040F5-5BA1-484F-AA3B-7907FA679099}">
      <dgm:prSet phldrT="[Text]"/>
      <dgm:spPr/>
      <dgm:t>
        <a:bodyPr/>
        <a:lstStyle/>
        <a:p>
          <a:r>
            <a:rPr lang="en-US" altLang="en-US" dirty="0">
              <a:latin typeface="Arial" pitchFamily="34" charset="0"/>
              <a:ea typeface="Times New Roman" pitchFamily="18" charset="0"/>
              <a:cs typeface="Arial" pitchFamily="34" charset="0"/>
            </a:rPr>
            <a:t>Track, understand and communicate Americans’ financial capability</a:t>
          </a:r>
          <a:endParaRPr lang="en-US" dirty="0"/>
        </a:p>
      </dgm:t>
    </dgm:pt>
    <dgm:pt modelId="{E4A45265-A5DC-45F0-B38F-F87DD0E9092C}" type="parTrans" cxnId="{C104B69F-DFA4-4642-8CD5-8B068578D298}">
      <dgm:prSet/>
      <dgm:spPr/>
      <dgm:t>
        <a:bodyPr/>
        <a:lstStyle/>
        <a:p>
          <a:endParaRPr lang="en-US"/>
        </a:p>
      </dgm:t>
    </dgm:pt>
    <dgm:pt modelId="{5DC63C78-4144-4032-89BB-D1C981E21A8C}" type="sibTrans" cxnId="{C104B69F-DFA4-4642-8CD5-8B068578D298}">
      <dgm:prSet/>
      <dgm:spPr/>
      <dgm:t>
        <a:bodyPr/>
        <a:lstStyle/>
        <a:p>
          <a:endParaRPr lang="en-US"/>
        </a:p>
      </dgm:t>
    </dgm:pt>
    <dgm:pt modelId="{694CD032-5ABE-4FE5-BA7B-94365F2D0C73}">
      <dgm:prSet phldrT="[Text]" custT="1"/>
      <dgm:spPr>
        <a:solidFill>
          <a:schemeClr val="accent5">
            <a:lumMod val="20000"/>
            <a:lumOff val="80000"/>
          </a:schemeClr>
        </a:solidFill>
      </dgm:spPr>
      <dgm:t>
        <a:bodyPr/>
        <a:lstStyle/>
        <a:p>
          <a:r>
            <a:rPr lang="en-US" altLang="en-US" sz="1400" dirty="0">
              <a:solidFill>
                <a:schemeClr val="accent1">
                  <a:lumMod val="75000"/>
                </a:schemeClr>
              </a:solidFill>
              <a:latin typeface="Arial" pitchFamily="34" charset="0"/>
              <a:ea typeface="Times New Roman" pitchFamily="18" charset="0"/>
              <a:cs typeface="Arial" pitchFamily="34" charset="0"/>
            </a:rPr>
            <a:t>Optimize the Foundation’s human, social and financial capital</a:t>
          </a:r>
          <a:endParaRPr lang="en-US" sz="1900" dirty="0">
            <a:solidFill>
              <a:schemeClr val="accent1">
                <a:lumMod val="75000"/>
              </a:schemeClr>
            </a:solidFill>
          </a:endParaRPr>
        </a:p>
      </dgm:t>
    </dgm:pt>
    <dgm:pt modelId="{4A98E2C0-D5FA-4835-9A26-B81CCE3557CD}" type="sibTrans" cxnId="{AE6EF53B-F226-4019-837D-99D8CAE91CFA}">
      <dgm:prSet/>
      <dgm:spPr/>
      <dgm:t>
        <a:bodyPr/>
        <a:lstStyle/>
        <a:p>
          <a:endParaRPr lang="en-US"/>
        </a:p>
      </dgm:t>
    </dgm:pt>
    <dgm:pt modelId="{0AA8C458-586B-4BE8-B5F6-D0AE51459A66}" type="parTrans" cxnId="{AE6EF53B-F226-4019-837D-99D8CAE91CFA}">
      <dgm:prSet/>
      <dgm:spPr/>
      <dgm:t>
        <a:bodyPr/>
        <a:lstStyle/>
        <a:p>
          <a:endParaRPr lang="en-US"/>
        </a:p>
      </dgm:t>
    </dgm:pt>
    <dgm:pt modelId="{173040A4-BC77-40F9-984B-6E638E0657C7}" type="pres">
      <dgm:prSet presAssocID="{BE5E2C73-89F6-4EA8-8AC4-FE3ECB94B9B8}" presName="diagram" presStyleCnt="0">
        <dgm:presLayoutVars>
          <dgm:chMax val="1"/>
          <dgm:dir/>
          <dgm:animLvl val="ctr"/>
          <dgm:resizeHandles val="exact"/>
        </dgm:presLayoutVars>
      </dgm:prSet>
      <dgm:spPr/>
    </dgm:pt>
    <dgm:pt modelId="{C976AD9D-4797-485F-8CF4-6F1661727D99}" type="pres">
      <dgm:prSet presAssocID="{BE5E2C73-89F6-4EA8-8AC4-FE3ECB94B9B8}" presName="matrix" presStyleCnt="0"/>
      <dgm:spPr/>
    </dgm:pt>
    <dgm:pt modelId="{74395DE5-EFD4-4B4D-9C63-4CE339FC8F4C}" type="pres">
      <dgm:prSet presAssocID="{BE5E2C73-89F6-4EA8-8AC4-FE3ECB94B9B8}" presName="tile1" presStyleLbl="node1" presStyleIdx="0" presStyleCnt="4"/>
      <dgm:spPr/>
    </dgm:pt>
    <dgm:pt modelId="{C8018BCA-916E-4C57-9D8B-6239ABFD4ED9}" type="pres">
      <dgm:prSet presAssocID="{BE5E2C73-89F6-4EA8-8AC4-FE3ECB94B9B8}" presName="tile1text" presStyleLbl="node1" presStyleIdx="0" presStyleCnt="4">
        <dgm:presLayoutVars>
          <dgm:chMax val="0"/>
          <dgm:chPref val="0"/>
          <dgm:bulletEnabled val="1"/>
        </dgm:presLayoutVars>
      </dgm:prSet>
      <dgm:spPr/>
    </dgm:pt>
    <dgm:pt modelId="{39DF56E0-F01D-4550-920E-2BAEB849F0B0}" type="pres">
      <dgm:prSet presAssocID="{BE5E2C73-89F6-4EA8-8AC4-FE3ECB94B9B8}" presName="tile2" presStyleLbl="node1" presStyleIdx="1" presStyleCnt="4"/>
      <dgm:spPr/>
    </dgm:pt>
    <dgm:pt modelId="{E132A21B-BE65-457C-96EB-BD22D6D4B47A}" type="pres">
      <dgm:prSet presAssocID="{BE5E2C73-89F6-4EA8-8AC4-FE3ECB94B9B8}" presName="tile2text" presStyleLbl="node1" presStyleIdx="1" presStyleCnt="4">
        <dgm:presLayoutVars>
          <dgm:chMax val="0"/>
          <dgm:chPref val="0"/>
          <dgm:bulletEnabled val="1"/>
        </dgm:presLayoutVars>
      </dgm:prSet>
      <dgm:spPr/>
    </dgm:pt>
    <dgm:pt modelId="{190A6709-9BC0-4ED9-8D79-38CD5F1B4FD4}" type="pres">
      <dgm:prSet presAssocID="{BE5E2C73-89F6-4EA8-8AC4-FE3ECB94B9B8}" presName="tile3" presStyleLbl="node1" presStyleIdx="2" presStyleCnt="4"/>
      <dgm:spPr/>
    </dgm:pt>
    <dgm:pt modelId="{099AA9B9-F74B-4B6E-9447-5974CEDDC4A1}" type="pres">
      <dgm:prSet presAssocID="{BE5E2C73-89F6-4EA8-8AC4-FE3ECB94B9B8}" presName="tile3text" presStyleLbl="node1" presStyleIdx="2" presStyleCnt="4">
        <dgm:presLayoutVars>
          <dgm:chMax val="0"/>
          <dgm:chPref val="0"/>
          <dgm:bulletEnabled val="1"/>
        </dgm:presLayoutVars>
      </dgm:prSet>
      <dgm:spPr/>
    </dgm:pt>
    <dgm:pt modelId="{C2FD1917-5C6D-4814-93F4-C674793C517E}" type="pres">
      <dgm:prSet presAssocID="{BE5E2C73-89F6-4EA8-8AC4-FE3ECB94B9B8}" presName="tile4" presStyleLbl="node1" presStyleIdx="3" presStyleCnt="4"/>
      <dgm:spPr/>
    </dgm:pt>
    <dgm:pt modelId="{32EEFE7A-4083-4182-B16F-006C2CD50B1D}" type="pres">
      <dgm:prSet presAssocID="{BE5E2C73-89F6-4EA8-8AC4-FE3ECB94B9B8}" presName="tile4text" presStyleLbl="node1" presStyleIdx="3" presStyleCnt="4">
        <dgm:presLayoutVars>
          <dgm:chMax val="0"/>
          <dgm:chPref val="0"/>
          <dgm:bulletEnabled val="1"/>
        </dgm:presLayoutVars>
      </dgm:prSet>
      <dgm:spPr/>
    </dgm:pt>
    <dgm:pt modelId="{1E7FBA90-3466-4533-84B3-AA73B47EB1F4}" type="pres">
      <dgm:prSet presAssocID="{BE5E2C73-89F6-4EA8-8AC4-FE3ECB94B9B8}" presName="centerTile" presStyleLbl="fgShp" presStyleIdx="0" presStyleCnt="1" custScaleX="74830" custScaleY="147724">
        <dgm:presLayoutVars>
          <dgm:chMax val="0"/>
          <dgm:chPref val="0"/>
        </dgm:presLayoutVars>
      </dgm:prSet>
      <dgm:spPr/>
    </dgm:pt>
  </dgm:ptLst>
  <dgm:cxnLst>
    <dgm:cxn modelId="{1BAC5516-87E5-4F60-8C62-C6D590F3BF94}" type="presOf" srcId="{BE5E2C73-89F6-4EA8-8AC4-FE3ECB94B9B8}" destId="{173040A4-BC77-40F9-984B-6E638E0657C7}" srcOrd="0" destOrd="0" presId="urn:microsoft.com/office/officeart/2005/8/layout/matrix1"/>
    <dgm:cxn modelId="{1618871B-AF16-4894-B10F-C1F734C7C613}" srcId="{694CD032-5ABE-4FE5-BA7B-94365F2D0C73}" destId="{EC7F830D-86E5-4494-A956-909E67EA6FAF}" srcOrd="0" destOrd="0" parTransId="{99057BF3-1292-4319-864D-DD107ACD6324}" sibTransId="{88BC5D6E-112A-47D1-92A5-E51254D6DB84}"/>
    <dgm:cxn modelId="{AE6EF53B-F226-4019-837D-99D8CAE91CFA}" srcId="{BE5E2C73-89F6-4EA8-8AC4-FE3ECB94B9B8}" destId="{694CD032-5ABE-4FE5-BA7B-94365F2D0C73}" srcOrd="0" destOrd="0" parTransId="{0AA8C458-586B-4BE8-B5F6-D0AE51459A66}" sibTransId="{4A98E2C0-D5FA-4835-9A26-B81CCE3557CD}"/>
    <dgm:cxn modelId="{3BBE8C5F-6791-416E-B033-0EFB91C78BDF}" type="presOf" srcId="{F75040F5-5BA1-484F-AA3B-7907FA679099}" destId="{32EEFE7A-4083-4182-B16F-006C2CD50B1D}" srcOrd="1" destOrd="0" presId="urn:microsoft.com/office/officeart/2005/8/layout/matrix1"/>
    <dgm:cxn modelId="{931E7F60-3BCA-4648-9527-ED16DFEBAA00}" type="presOf" srcId="{0EC36ED2-C469-4662-B820-1B1014A2A7EE}" destId="{099AA9B9-F74B-4B6E-9447-5974CEDDC4A1}" srcOrd="1" destOrd="0" presId="urn:microsoft.com/office/officeart/2005/8/layout/matrix1"/>
    <dgm:cxn modelId="{AA0DCE44-4859-4348-A444-872D3BB5700F}" type="presOf" srcId="{0EC36ED2-C469-4662-B820-1B1014A2A7EE}" destId="{190A6709-9BC0-4ED9-8D79-38CD5F1B4FD4}" srcOrd="0" destOrd="0" presId="urn:microsoft.com/office/officeart/2005/8/layout/matrix1"/>
    <dgm:cxn modelId="{46D2806A-829A-4847-A360-0BCF50D44565}" type="presOf" srcId="{694CD032-5ABE-4FE5-BA7B-94365F2D0C73}" destId="{1E7FBA90-3466-4533-84B3-AA73B47EB1F4}" srcOrd="0" destOrd="0" presId="urn:microsoft.com/office/officeart/2005/8/layout/matrix1"/>
    <dgm:cxn modelId="{F09D1C52-90C5-4333-AA23-6E552198AF02}" type="presOf" srcId="{0FDAB926-BA61-48F3-9CC1-F97B73FFBFD4}" destId="{E132A21B-BE65-457C-96EB-BD22D6D4B47A}" srcOrd="1" destOrd="0" presId="urn:microsoft.com/office/officeart/2005/8/layout/matrix1"/>
    <dgm:cxn modelId="{65260F86-98FC-44EF-B9CD-7F121BEAB43F}" type="presOf" srcId="{0FDAB926-BA61-48F3-9CC1-F97B73FFBFD4}" destId="{39DF56E0-F01D-4550-920E-2BAEB849F0B0}" srcOrd="0" destOrd="0" presId="urn:microsoft.com/office/officeart/2005/8/layout/matrix1"/>
    <dgm:cxn modelId="{4986F59D-19E0-4DDF-81E4-0EF2F54E8E01}" type="presOf" srcId="{F75040F5-5BA1-484F-AA3B-7907FA679099}" destId="{C2FD1917-5C6D-4814-93F4-C674793C517E}" srcOrd="0" destOrd="0" presId="urn:microsoft.com/office/officeart/2005/8/layout/matrix1"/>
    <dgm:cxn modelId="{C104B69F-DFA4-4642-8CD5-8B068578D298}" srcId="{694CD032-5ABE-4FE5-BA7B-94365F2D0C73}" destId="{F75040F5-5BA1-484F-AA3B-7907FA679099}" srcOrd="3" destOrd="0" parTransId="{E4A45265-A5DC-45F0-B38F-F87DD0E9092C}" sibTransId="{5DC63C78-4144-4032-89BB-D1C981E21A8C}"/>
    <dgm:cxn modelId="{668BB3C6-8FC6-4DF5-89F7-027A5425CC3B}" type="presOf" srcId="{EC7F830D-86E5-4494-A956-909E67EA6FAF}" destId="{C8018BCA-916E-4C57-9D8B-6239ABFD4ED9}" srcOrd="1" destOrd="0" presId="urn:microsoft.com/office/officeart/2005/8/layout/matrix1"/>
    <dgm:cxn modelId="{8EAEE5DF-5935-4266-BBAB-882FC9C537A6}" srcId="{694CD032-5ABE-4FE5-BA7B-94365F2D0C73}" destId="{0EC36ED2-C469-4662-B820-1B1014A2A7EE}" srcOrd="2" destOrd="0" parTransId="{46E49E09-DA8A-41C9-9B07-951AFA40C003}" sibTransId="{18C973AF-93C1-4BA5-9089-09A60641B2FA}"/>
    <dgm:cxn modelId="{DB67C4E2-2341-4EB4-8A4D-ECCC180BD479}" type="presOf" srcId="{EC7F830D-86E5-4494-A956-909E67EA6FAF}" destId="{74395DE5-EFD4-4B4D-9C63-4CE339FC8F4C}" srcOrd="0" destOrd="0" presId="urn:microsoft.com/office/officeart/2005/8/layout/matrix1"/>
    <dgm:cxn modelId="{99CFBAFE-A566-41E4-BBC6-9BE7BF1C83BC}" srcId="{694CD032-5ABE-4FE5-BA7B-94365F2D0C73}" destId="{0FDAB926-BA61-48F3-9CC1-F97B73FFBFD4}" srcOrd="1" destOrd="0" parTransId="{4CD119CF-9855-4A64-B0DB-3F14CA6E157F}" sibTransId="{B36E1340-CEC0-453B-8A83-9ED76DC0C3F8}"/>
    <dgm:cxn modelId="{2C44C70E-97FA-4796-86A1-8F38F16FDE44}" type="presParOf" srcId="{173040A4-BC77-40F9-984B-6E638E0657C7}" destId="{C976AD9D-4797-485F-8CF4-6F1661727D99}" srcOrd="0" destOrd="0" presId="urn:microsoft.com/office/officeart/2005/8/layout/matrix1"/>
    <dgm:cxn modelId="{A41F59E0-3814-476E-9022-36870F7749C6}" type="presParOf" srcId="{C976AD9D-4797-485F-8CF4-6F1661727D99}" destId="{74395DE5-EFD4-4B4D-9C63-4CE339FC8F4C}" srcOrd="0" destOrd="0" presId="urn:microsoft.com/office/officeart/2005/8/layout/matrix1"/>
    <dgm:cxn modelId="{FA980604-8E64-476B-B44B-4614E14D4393}" type="presParOf" srcId="{C976AD9D-4797-485F-8CF4-6F1661727D99}" destId="{C8018BCA-916E-4C57-9D8B-6239ABFD4ED9}" srcOrd="1" destOrd="0" presId="urn:microsoft.com/office/officeart/2005/8/layout/matrix1"/>
    <dgm:cxn modelId="{0F4CBD6A-AE16-413F-B8E8-70189753CBDB}" type="presParOf" srcId="{C976AD9D-4797-485F-8CF4-6F1661727D99}" destId="{39DF56E0-F01D-4550-920E-2BAEB849F0B0}" srcOrd="2" destOrd="0" presId="urn:microsoft.com/office/officeart/2005/8/layout/matrix1"/>
    <dgm:cxn modelId="{BD2D08F9-E986-4BC4-9027-3CA2F022367E}" type="presParOf" srcId="{C976AD9D-4797-485F-8CF4-6F1661727D99}" destId="{E132A21B-BE65-457C-96EB-BD22D6D4B47A}" srcOrd="3" destOrd="0" presId="urn:microsoft.com/office/officeart/2005/8/layout/matrix1"/>
    <dgm:cxn modelId="{D5EFDC08-50C6-407B-94CB-13E034CD6252}" type="presParOf" srcId="{C976AD9D-4797-485F-8CF4-6F1661727D99}" destId="{190A6709-9BC0-4ED9-8D79-38CD5F1B4FD4}" srcOrd="4" destOrd="0" presId="urn:microsoft.com/office/officeart/2005/8/layout/matrix1"/>
    <dgm:cxn modelId="{A98AEFD7-E373-4B53-A0A5-7A93DDE090A5}" type="presParOf" srcId="{C976AD9D-4797-485F-8CF4-6F1661727D99}" destId="{099AA9B9-F74B-4B6E-9447-5974CEDDC4A1}" srcOrd="5" destOrd="0" presId="urn:microsoft.com/office/officeart/2005/8/layout/matrix1"/>
    <dgm:cxn modelId="{61AA0DC2-D135-464D-AE08-54B63FCE7B23}" type="presParOf" srcId="{C976AD9D-4797-485F-8CF4-6F1661727D99}" destId="{C2FD1917-5C6D-4814-93F4-C674793C517E}" srcOrd="6" destOrd="0" presId="urn:microsoft.com/office/officeart/2005/8/layout/matrix1"/>
    <dgm:cxn modelId="{CE683892-73B9-47B5-B34C-B41E1991ABA6}" type="presParOf" srcId="{C976AD9D-4797-485F-8CF4-6F1661727D99}" destId="{32EEFE7A-4083-4182-B16F-006C2CD50B1D}" srcOrd="7" destOrd="0" presId="urn:microsoft.com/office/officeart/2005/8/layout/matrix1"/>
    <dgm:cxn modelId="{0197AE5C-CBA4-4EED-A2B1-20300BFF5FDB}" type="presParOf" srcId="{173040A4-BC77-40F9-984B-6E638E0657C7}" destId="{1E7FBA90-3466-4533-84B3-AA73B47EB1F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95DE5-EFD4-4B4D-9C63-4CE339FC8F4C}">
      <dsp:nvSpPr>
        <dsp:cNvPr id="0" name=""/>
        <dsp:cNvSpPr/>
      </dsp:nvSpPr>
      <dsp:spPr>
        <a:xfrm rot="16200000">
          <a:off x="933450" y="-933450"/>
          <a:ext cx="1866900" cy="3733800"/>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latin typeface="Arial" pitchFamily="34" charset="0"/>
              <a:cs typeface="Arial" pitchFamily="34" charset="0"/>
            </a:rPr>
            <a:t>Protect consumers from </a:t>
          </a:r>
          <a:br>
            <a:rPr lang="en-US" altLang="en-US" sz="2000" kern="1200" dirty="0">
              <a:latin typeface="Arial" pitchFamily="34" charset="0"/>
              <a:cs typeface="Arial" pitchFamily="34" charset="0"/>
            </a:rPr>
          </a:br>
          <a:r>
            <a:rPr lang="en-US" altLang="en-US" sz="2000" kern="1200" dirty="0">
              <a:latin typeface="Arial" pitchFamily="34" charset="0"/>
              <a:cs typeface="Arial" pitchFamily="34" charset="0"/>
            </a:rPr>
            <a:t>financial fraud and ameliorate the consequences </a:t>
          </a:r>
          <a:endParaRPr lang="en-US" sz="2000" kern="1200" dirty="0"/>
        </a:p>
      </dsp:txBody>
      <dsp:txXfrm rot="5400000">
        <a:off x="0" y="0"/>
        <a:ext cx="3733800" cy="1400175"/>
      </dsp:txXfrm>
    </dsp:sp>
    <dsp:sp modelId="{39DF56E0-F01D-4550-920E-2BAEB849F0B0}">
      <dsp:nvSpPr>
        <dsp:cNvPr id="0" name=""/>
        <dsp:cNvSpPr/>
      </dsp:nvSpPr>
      <dsp:spPr>
        <a:xfrm>
          <a:off x="3733800" y="0"/>
          <a:ext cx="3733800" cy="1866900"/>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latin typeface="Arial" pitchFamily="34" charset="0"/>
              <a:ea typeface="Times New Roman" pitchFamily="18" charset="0"/>
              <a:cs typeface="Arial" pitchFamily="34" charset="0"/>
            </a:rPr>
            <a:t>Advance military financial readiness</a:t>
          </a:r>
          <a:endParaRPr lang="en-US" sz="2000" kern="1200" dirty="0"/>
        </a:p>
      </dsp:txBody>
      <dsp:txXfrm>
        <a:off x="3733800" y="0"/>
        <a:ext cx="3733800" cy="1400175"/>
      </dsp:txXfrm>
    </dsp:sp>
    <dsp:sp modelId="{190A6709-9BC0-4ED9-8D79-38CD5F1B4FD4}">
      <dsp:nvSpPr>
        <dsp:cNvPr id="0" name=""/>
        <dsp:cNvSpPr/>
      </dsp:nvSpPr>
      <dsp:spPr>
        <a:xfrm rot="10800000">
          <a:off x="0" y="1866900"/>
          <a:ext cx="3733800" cy="1866900"/>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latin typeface="Arial" pitchFamily="34" charset="0"/>
              <a:ea typeface="Times New Roman" pitchFamily="18" charset="0"/>
              <a:cs typeface="Arial" pitchFamily="34" charset="0"/>
            </a:rPr>
            <a:t>Foster sustainable financial education in the community and at the workplace</a:t>
          </a:r>
          <a:endParaRPr lang="en-US" sz="2000" kern="1200" dirty="0"/>
        </a:p>
      </dsp:txBody>
      <dsp:txXfrm rot="10800000">
        <a:off x="0" y="2333624"/>
        <a:ext cx="3733800" cy="1400175"/>
      </dsp:txXfrm>
    </dsp:sp>
    <dsp:sp modelId="{C2FD1917-5C6D-4814-93F4-C674793C517E}">
      <dsp:nvSpPr>
        <dsp:cNvPr id="0" name=""/>
        <dsp:cNvSpPr/>
      </dsp:nvSpPr>
      <dsp:spPr>
        <a:xfrm rot="5400000">
          <a:off x="4667250" y="933450"/>
          <a:ext cx="1866900" cy="3733800"/>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latin typeface="Arial" pitchFamily="34" charset="0"/>
              <a:ea typeface="Times New Roman" pitchFamily="18" charset="0"/>
              <a:cs typeface="Arial" pitchFamily="34" charset="0"/>
            </a:rPr>
            <a:t>Track, understand and communicate Americans’ financial capability</a:t>
          </a:r>
          <a:endParaRPr lang="en-US" sz="2000" kern="1200" dirty="0"/>
        </a:p>
      </dsp:txBody>
      <dsp:txXfrm rot="-5400000">
        <a:off x="3733800" y="2333624"/>
        <a:ext cx="3733800" cy="1400175"/>
      </dsp:txXfrm>
    </dsp:sp>
    <dsp:sp modelId="{1E7FBA90-3466-4533-84B3-AA73B47EB1F4}">
      <dsp:nvSpPr>
        <dsp:cNvPr id="0" name=""/>
        <dsp:cNvSpPr/>
      </dsp:nvSpPr>
      <dsp:spPr>
        <a:xfrm>
          <a:off x="2895599" y="1177435"/>
          <a:ext cx="1676401" cy="1378929"/>
        </a:xfrm>
        <a:prstGeom prst="roundRect">
          <a:avLst/>
        </a:prstGeom>
        <a:solidFill>
          <a:schemeClr val="accent5">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solidFill>
                <a:schemeClr val="accent1">
                  <a:lumMod val="75000"/>
                </a:schemeClr>
              </a:solidFill>
              <a:latin typeface="Arial" pitchFamily="34" charset="0"/>
              <a:ea typeface="Times New Roman" pitchFamily="18" charset="0"/>
              <a:cs typeface="Arial" pitchFamily="34" charset="0"/>
            </a:rPr>
            <a:t>Optimize the Foundation’s human, social and financial capital</a:t>
          </a:r>
          <a:endParaRPr lang="en-US" sz="1900" kern="1200" dirty="0">
            <a:solidFill>
              <a:schemeClr val="accent1">
                <a:lumMod val="75000"/>
              </a:schemeClr>
            </a:solidFill>
          </a:endParaRPr>
        </a:p>
      </dsp:txBody>
      <dsp:txXfrm>
        <a:off x="2962913" y="1244749"/>
        <a:ext cx="1541773" cy="124430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8" tIns="46148" rIns="92298" bIns="46148" rtlCol="0"/>
          <a:lstStyle>
            <a:lvl1pPr algn="l">
              <a:defRPr sz="1200"/>
            </a:lvl1pPr>
          </a:lstStyle>
          <a:p>
            <a:endParaRPr lang="en-US" dirty="0"/>
          </a:p>
        </p:txBody>
      </p:sp>
      <p:sp>
        <p:nvSpPr>
          <p:cNvPr id="3" name="Date Placeholder 2"/>
          <p:cNvSpPr>
            <a:spLocks noGrp="1"/>
          </p:cNvSpPr>
          <p:nvPr>
            <p:ph type="dt" sz="quarter" idx="1"/>
          </p:nvPr>
        </p:nvSpPr>
        <p:spPr>
          <a:xfrm>
            <a:off x="3927775" y="0"/>
            <a:ext cx="3004820" cy="461010"/>
          </a:xfrm>
          <a:prstGeom prst="rect">
            <a:avLst/>
          </a:prstGeom>
        </p:spPr>
        <p:txBody>
          <a:bodyPr vert="horz" lIns="92298" tIns="46148" rIns="92298" bIns="46148" rtlCol="0"/>
          <a:lstStyle>
            <a:lvl1pPr algn="r">
              <a:defRPr sz="1200"/>
            </a:lvl1pPr>
          </a:lstStyle>
          <a:p>
            <a:fld id="{DB8C82DF-4414-4908-A15D-B94BF03DA320}" type="datetimeFigureOut">
              <a:rPr lang="en-US" smtClean="0"/>
              <a:t>11/30/2017</a:t>
            </a:fld>
            <a:endParaRPr lang="en-US" dirty="0"/>
          </a:p>
        </p:txBody>
      </p:sp>
      <p:sp>
        <p:nvSpPr>
          <p:cNvPr id="4" name="Footer Placeholder 3"/>
          <p:cNvSpPr>
            <a:spLocks noGrp="1"/>
          </p:cNvSpPr>
          <p:nvPr>
            <p:ph type="ftr" sz="quarter" idx="2"/>
          </p:nvPr>
        </p:nvSpPr>
        <p:spPr>
          <a:xfrm>
            <a:off x="0" y="8757590"/>
            <a:ext cx="3004820" cy="461010"/>
          </a:xfrm>
          <a:prstGeom prst="rect">
            <a:avLst/>
          </a:prstGeom>
        </p:spPr>
        <p:txBody>
          <a:bodyPr vert="horz" lIns="92298" tIns="46148" rIns="92298" bIns="4614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298" tIns="46148" rIns="92298" bIns="46148" rtlCol="0" anchor="b"/>
          <a:lstStyle>
            <a:lvl1pPr algn="r">
              <a:defRPr sz="1200"/>
            </a:lvl1pPr>
          </a:lstStyle>
          <a:p>
            <a:fld id="{3BEB2A8A-575A-4EE7-B48C-CA8062469F15}" type="slidenum">
              <a:rPr lang="en-US" smtClean="0"/>
              <a:t>‹#›</a:t>
            </a:fld>
            <a:endParaRPr lang="en-US" dirty="0"/>
          </a:p>
        </p:txBody>
      </p:sp>
    </p:spTree>
    <p:extLst>
      <p:ext uri="{BB962C8B-B14F-4D97-AF65-F5344CB8AC3E}">
        <p14:creationId xmlns:p14="http://schemas.microsoft.com/office/powerpoint/2010/main" val="155099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8" tIns="46148" rIns="92298" bIns="46148" rtlCol="0"/>
          <a:lstStyle>
            <a:lvl1pPr algn="l">
              <a:defRPr sz="1200"/>
            </a:lvl1pPr>
          </a:lstStyle>
          <a:p>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298" tIns="46148" rIns="92298" bIns="46148" rtlCol="0"/>
          <a:lstStyle>
            <a:lvl1pPr algn="r">
              <a:defRPr sz="1200"/>
            </a:lvl1pPr>
          </a:lstStyle>
          <a:p>
            <a:fld id="{4533E6FA-165B-40E8-A136-A4DF8CB186BD}" type="datetimeFigureOut">
              <a:rPr lang="en-US" smtClean="0"/>
              <a:t>11/30/2017</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98" tIns="46148" rIns="92298" bIns="46148"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98" tIns="46148" rIns="92298" bIns="461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298" tIns="46148" rIns="92298" bIns="4614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298" tIns="46148" rIns="92298" bIns="46148" rtlCol="0" anchor="b"/>
          <a:lstStyle>
            <a:lvl1pPr algn="r">
              <a:defRPr sz="1200"/>
            </a:lvl1pPr>
          </a:lstStyle>
          <a:p>
            <a:fld id="{DED4E7F9-BA4B-42FC-8C9F-826FE4ED9563}" type="slidenum">
              <a:rPr lang="en-US" smtClean="0"/>
              <a:t>‹#›</a:t>
            </a:fld>
            <a:endParaRPr lang="en-US" dirty="0"/>
          </a:p>
        </p:txBody>
      </p:sp>
    </p:spTree>
    <p:extLst>
      <p:ext uri="{BB962C8B-B14F-4D97-AF65-F5344CB8AC3E}">
        <p14:creationId xmlns:p14="http://schemas.microsoft.com/office/powerpoint/2010/main" val="1907075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8595EE55-524B-430E-A364-DD23759A7655}" type="slidenum">
              <a:rPr lang="en-US"/>
              <a:pPr/>
              <a:t>2</a:t>
            </a:fld>
            <a:endParaRPr 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rtl="0"/>
            <a:r>
              <a:rPr lang="en-US" dirty="0"/>
              <a:t>independent, non</a:t>
            </a:r>
          </a:p>
          <a:p>
            <a:pPr rtl="0"/>
            <a:r>
              <a:rPr lang="en-US" dirty="0"/>
              <a:t>-</a:t>
            </a:r>
          </a:p>
          <a:p>
            <a:pPr rtl="0"/>
            <a:r>
              <a:rPr lang="en-US" dirty="0"/>
              <a:t>governmental </a:t>
            </a:r>
          </a:p>
          <a:p>
            <a:pPr rtl="0"/>
            <a:r>
              <a:rPr lang="en-US" dirty="0"/>
              <a:t>regulator for all securities firms doing business with the public in the United </a:t>
            </a:r>
          </a:p>
          <a:p>
            <a:pPr rtl="0"/>
            <a:r>
              <a:rPr lang="en-US" dirty="0"/>
              <a:t>States. FINRA works to protect investors and maintain market integrity in a </a:t>
            </a:r>
          </a:p>
          <a:p>
            <a:pPr rtl="0"/>
            <a:r>
              <a:rPr lang="en-US" dirty="0"/>
              <a:t>public</a:t>
            </a:r>
          </a:p>
          <a:p>
            <a:pPr rtl="0"/>
            <a:r>
              <a:rPr lang="en-US" dirty="0"/>
              <a:t>-</a:t>
            </a:r>
          </a:p>
          <a:p>
            <a:pPr rtl="0"/>
            <a:r>
              <a:rPr lang="en-US" dirty="0"/>
              <a:t>private </a:t>
            </a:r>
            <a:r>
              <a:rPr lang="en-US" dirty="0" err="1"/>
              <a:t>partn</a:t>
            </a:r>
            <a:endParaRPr lang="en-US" dirty="0"/>
          </a:p>
          <a:p>
            <a:pPr rtl="0"/>
            <a:r>
              <a:rPr lang="en-US" dirty="0" err="1"/>
              <a:t>ership</a:t>
            </a:r>
            <a:r>
              <a:rPr lang="en-US" dirty="0"/>
              <a:t> with the Securities and Exchange Commission (SEC), </a:t>
            </a:r>
          </a:p>
          <a:p>
            <a:pPr rtl="0"/>
            <a:r>
              <a:rPr lang="en-US" dirty="0"/>
              <a:t>while also benefiting from the SEC’s oversight. In its role as investor guardian, </a:t>
            </a:r>
          </a:p>
          <a:p>
            <a:pPr rtl="0"/>
            <a:r>
              <a:rPr lang="en-US" dirty="0"/>
              <a:t>FINRA is informed, but not influenced, by the industry that it regulates. FINRA’s </a:t>
            </a:r>
          </a:p>
          <a:p>
            <a:pPr rtl="0"/>
            <a:r>
              <a:rPr lang="en-US" dirty="0"/>
              <a:t>independent regulation plays a cri</a:t>
            </a:r>
          </a:p>
          <a:p>
            <a:pPr rtl="0"/>
            <a:r>
              <a:rPr lang="en-US" dirty="0" err="1"/>
              <a:t>tical</a:t>
            </a:r>
            <a:r>
              <a:rPr lang="en-US" dirty="0"/>
              <a:t> role in America’s financial system</a:t>
            </a:r>
          </a:p>
          <a:p>
            <a:pPr rtl="0"/>
            <a:r>
              <a:rPr lang="en-US" dirty="0"/>
              <a:t>—</a:t>
            </a:r>
          </a:p>
          <a:p>
            <a:pPr rtl="0"/>
            <a:r>
              <a:rPr lang="en-US" dirty="0"/>
              <a:t>all at </a:t>
            </a:r>
          </a:p>
          <a:p>
            <a:pPr rtl="0"/>
            <a:r>
              <a:rPr lang="en-US" dirty="0"/>
              <a:t>no cost to taxpayers. </a:t>
            </a:r>
          </a:p>
        </p:txBody>
      </p:sp>
    </p:spTree>
    <p:extLst>
      <p:ext uri="{BB962C8B-B14F-4D97-AF65-F5344CB8AC3E}">
        <p14:creationId xmlns:p14="http://schemas.microsoft.com/office/powerpoint/2010/main" val="678593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FECDCC4-0EA9-4A88-A1AE-B74EDE7BAF01}" type="slidenum">
              <a:rPr lang="en-US" smtClean="0"/>
              <a:t>17</a:t>
            </a:fld>
            <a:endParaRPr lang="en-US"/>
          </a:p>
        </p:txBody>
      </p:sp>
    </p:spTree>
    <p:extLst>
      <p:ext uri="{BB962C8B-B14F-4D97-AF65-F5344CB8AC3E}">
        <p14:creationId xmlns:p14="http://schemas.microsoft.com/office/powerpoint/2010/main" val="3740237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CDCC4-0EA9-4A88-A1AE-B74EDE7BAF01}" type="slidenum">
              <a:rPr lang="en-US" smtClean="0"/>
              <a:t>18</a:t>
            </a:fld>
            <a:endParaRPr lang="en-US"/>
          </a:p>
        </p:txBody>
      </p:sp>
    </p:spTree>
    <p:extLst>
      <p:ext uri="{BB962C8B-B14F-4D97-AF65-F5344CB8AC3E}">
        <p14:creationId xmlns:p14="http://schemas.microsoft.com/office/powerpoint/2010/main" val="675508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FECDCC4-0EA9-4A88-A1AE-B74EDE7BAF01}" type="slidenum">
              <a:rPr lang="en-US" smtClean="0"/>
              <a:t>19</a:t>
            </a:fld>
            <a:endParaRPr lang="en-US"/>
          </a:p>
        </p:txBody>
      </p:sp>
    </p:spTree>
    <p:extLst>
      <p:ext uri="{BB962C8B-B14F-4D97-AF65-F5344CB8AC3E}">
        <p14:creationId xmlns:p14="http://schemas.microsoft.com/office/powerpoint/2010/main" val="237034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84B9D8E-3685-4020-AEF0-6ACBCAE8D16C}" type="slidenum">
              <a:rPr lang="en-US"/>
              <a:pPr/>
              <a:t>3</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lnSpc>
                <a:spcPct val="90000"/>
              </a:lnSpc>
            </a:pPr>
            <a:r>
              <a:rPr lang="en-US" dirty="0"/>
              <a:t>FINRA touches virtually every aspect of the securities business—from registering and educating industry participants to examining securities firms; writing rules; enforcing those rules and the federal securities laws; informing and educating the investing public; providing trade reporting and other industry utilities; and administering the largest dispute resolution forum for investors and registered firms. It also performs market regulation under contract for The NASDAQ Stock Market, the New York Stock Exchange, the International Securities Exchange, BATS and the Chicago Climate Exchange.  </a:t>
            </a:r>
            <a:br>
              <a:rPr lang="en-US" dirty="0"/>
            </a:br>
            <a:br>
              <a:rPr lang="en-US" dirty="0"/>
            </a:br>
            <a:endParaRPr lang="en-US" dirty="0"/>
          </a:p>
        </p:txBody>
      </p:sp>
    </p:spTree>
    <p:extLst>
      <p:ext uri="{BB962C8B-B14F-4D97-AF65-F5344CB8AC3E}">
        <p14:creationId xmlns:p14="http://schemas.microsoft.com/office/powerpoint/2010/main" val="118959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84B9D8E-3685-4020-AEF0-6ACBCAE8D16C}" type="slidenum">
              <a:rPr lang="en-US"/>
              <a:pPr/>
              <a:t>4</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lnSpc>
                <a:spcPct val="90000"/>
              </a:lnSpc>
            </a:pPr>
            <a:r>
              <a:rPr lang="en-US" dirty="0"/>
              <a:t>FINRA touches virtually every aspect of the securities business—from registering and educating industry participants to examining securities firms; writing rules; enforcing those rules and the federal securities laws; informing and educating the investing public; providing trade reporting and other industry utilities; and administering the largest dispute resolution forum for investors and registered firms. It also performs market regulation under contract for The NASDAQ Stock Market, the New York Stock Exchange, the International Securities Exchange, BATS and the Chicago Climate Exchange.  </a:t>
            </a:r>
            <a:br>
              <a:rPr lang="en-US" dirty="0"/>
            </a:br>
            <a:br>
              <a:rPr lang="en-US" dirty="0"/>
            </a:br>
            <a:endParaRPr lang="en-US" dirty="0"/>
          </a:p>
        </p:txBody>
      </p:sp>
    </p:spTree>
    <p:extLst>
      <p:ext uri="{BB962C8B-B14F-4D97-AF65-F5344CB8AC3E}">
        <p14:creationId xmlns:p14="http://schemas.microsoft.com/office/powerpoint/2010/main" val="418170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2173"/>
            <a:fld id="{6210BD05-9D00-4BE5-A2A7-A2338DAD9D29}" type="slidenum">
              <a:rPr lang="en-US" smtClean="0"/>
              <a:pPr defTabSz="922173"/>
              <a:t>5</a:t>
            </a:fld>
            <a:endParaRPr lang="en-US" dirty="0"/>
          </a:p>
        </p:txBody>
      </p:sp>
      <p:sp>
        <p:nvSpPr>
          <p:cNvPr id="30723" name="Rectangle 2"/>
          <p:cNvSpPr>
            <a:spLocks noGrp="1" noRot="1" noChangeAspect="1" noChangeArrowheads="1" noTextEdit="1"/>
          </p:cNvSpPr>
          <p:nvPr>
            <p:ph type="sldImg"/>
          </p:nvPr>
        </p:nvSpPr>
        <p:spPr>
          <a:xfrm>
            <a:off x="644525" y="371475"/>
            <a:ext cx="5649913" cy="4238625"/>
          </a:xfrm>
          <a:ln/>
        </p:spPr>
      </p:sp>
      <p:sp>
        <p:nvSpPr>
          <p:cNvPr id="30724" name="Rectangle 3"/>
          <p:cNvSpPr>
            <a:spLocks noGrp="1" noChangeArrowheads="1"/>
          </p:cNvSpPr>
          <p:nvPr>
            <p:ph type="body" idx="1"/>
          </p:nvPr>
        </p:nvSpPr>
        <p:spPr>
          <a:xfrm>
            <a:off x="527050" y="4757739"/>
            <a:ext cx="5880100" cy="3941763"/>
          </a:xfrm>
          <a:noFill/>
          <a:ln/>
        </p:spPr>
        <p:txBody>
          <a:bodyPr/>
          <a:lstStyle/>
          <a:p>
            <a:pPr eaLnBrk="1" hangingPunct="1"/>
            <a:endParaRPr lang="en-US" dirty="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FECDCC4-0EA9-4A88-A1AE-B74EDE7BAF01}" type="slidenum">
              <a:rPr lang="en-US" smtClean="0"/>
              <a:t>10</a:t>
            </a:fld>
            <a:endParaRPr lang="en-US"/>
          </a:p>
        </p:txBody>
      </p:sp>
    </p:spTree>
    <p:extLst>
      <p:ext uri="{BB962C8B-B14F-4D97-AF65-F5344CB8AC3E}">
        <p14:creationId xmlns:p14="http://schemas.microsoft.com/office/powerpoint/2010/main" val="3459000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FECDCC4-0EA9-4A88-A1AE-B74EDE7BAF01}" type="slidenum">
              <a:rPr lang="en-US" smtClean="0"/>
              <a:t>11</a:t>
            </a:fld>
            <a:endParaRPr lang="en-US"/>
          </a:p>
        </p:txBody>
      </p:sp>
    </p:spTree>
    <p:extLst>
      <p:ext uri="{BB962C8B-B14F-4D97-AF65-F5344CB8AC3E}">
        <p14:creationId xmlns:p14="http://schemas.microsoft.com/office/powerpoint/2010/main" val="2689428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CDCC4-0EA9-4A88-A1AE-B74EDE7BAF01}" type="slidenum">
              <a:rPr lang="en-US" smtClean="0"/>
              <a:t>12</a:t>
            </a:fld>
            <a:endParaRPr lang="en-US"/>
          </a:p>
        </p:txBody>
      </p:sp>
    </p:spTree>
    <p:extLst>
      <p:ext uri="{BB962C8B-B14F-4D97-AF65-F5344CB8AC3E}">
        <p14:creationId xmlns:p14="http://schemas.microsoft.com/office/powerpoint/2010/main" val="58498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FECDCC4-0EA9-4A88-A1AE-B74EDE7BAF01}" type="slidenum">
              <a:rPr lang="en-US" smtClean="0"/>
              <a:t>14</a:t>
            </a:fld>
            <a:endParaRPr lang="en-US"/>
          </a:p>
        </p:txBody>
      </p:sp>
    </p:spTree>
    <p:extLst>
      <p:ext uri="{BB962C8B-B14F-4D97-AF65-F5344CB8AC3E}">
        <p14:creationId xmlns:p14="http://schemas.microsoft.com/office/powerpoint/2010/main" val="148742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FECDCC4-0EA9-4A88-A1AE-B74EDE7BAF01}" type="slidenum">
              <a:rPr lang="en-US" smtClean="0"/>
              <a:t>15</a:t>
            </a:fld>
            <a:endParaRPr lang="en-US"/>
          </a:p>
        </p:txBody>
      </p:sp>
    </p:spTree>
    <p:extLst>
      <p:ext uri="{BB962C8B-B14F-4D97-AF65-F5344CB8AC3E}">
        <p14:creationId xmlns:p14="http://schemas.microsoft.com/office/powerpoint/2010/main" val="3665049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62983"/>
            <a:ext cx="9144000" cy="2175620"/>
          </a:xfrm>
          <a:solidFill>
            <a:schemeClr val="accent3">
              <a:lumMod val="75000"/>
            </a:schemeClr>
          </a:solidFill>
        </p:spPr>
        <p:txBody>
          <a:bodyPr/>
          <a:lstStyle>
            <a:lvl1pPr>
              <a:defRPr b="0" i="0" baseline="0"/>
            </a:lvl1pPr>
          </a:lstStyle>
          <a:p>
            <a:r>
              <a:rPr lang="en-US" dirty="0"/>
              <a:t>Click to edit Master title style</a:t>
            </a:r>
          </a:p>
        </p:txBody>
      </p:sp>
      <p:sp>
        <p:nvSpPr>
          <p:cNvPr id="3" name="Subtitle 2"/>
          <p:cNvSpPr>
            <a:spLocks noGrp="1"/>
          </p:cNvSpPr>
          <p:nvPr>
            <p:ph type="subTitle" idx="1"/>
          </p:nvPr>
        </p:nvSpPr>
        <p:spPr>
          <a:xfrm>
            <a:off x="1371600" y="4241800"/>
            <a:ext cx="6400800" cy="1397000"/>
          </a:xfrm>
        </p:spPr>
        <p:txBody>
          <a:bodyPr>
            <a:normAutofit/>
          </a:bodyPr>
          <a:lstStyle>
            <a:lvl1pPr marL="0" indent="0" algn="ctr">
              <a:buNone/>
              <a:defRPr sz="24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27416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6019800" y="6172201"/>
            <a:ext cx="2743200" cy="461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2350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AB3366-1690-42BF-97EF-E71F170B9043}" type="datetimeFigureOut">
              <a:rPr lang="en-US" smtClean="0"/>
              <a:t>11/30/2017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9A0E5-129C-4A05-81FD-F52CEF200B1E}" type="slidenum">
              <a:rPr lang="en-US" smtClean="0"/>
              <a:t>‹#›</a:t>
            </a:fld>
            <a:endParaRPr lang="en-US"/>
          </a:p>
        </p:txBody>
      </p:sp>
    </p:spTree>
    <p:extLst>
      <p:ext uri="{BB962C8B-B14F-4D97-AF65-F5344CB8AC3E}">
        <p14:creationId xmlns:p14="http://schemas.microsoft.com/office/powerpoint/2010/main" val="2039071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6019800" y="6172200"/>
            <a:ext cx="2743200" cy="5378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27696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6019800" y="6172200"/>
            <a:ext cx="2743200" cy="5378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8335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r>
              <a:rPr lang="en-US" dirty="0"/>
              <a:t>Copyright FINRA 2017 | </a:t>
            </a:r>
            <a:fld id="{C5B4B70F-39B2-48CD-8970-8B162E173E57}" type="slidenum">
              <a:rPr lang="en-US" smtClean="0"/>
              <a:pPr/>
              <a:t>‹#›</a:t>
            </a:fld>
            <a:endParaRPr lang="en-US" dirty="0"/>
          </a:p>
        </p:txBody>
      </p:sp>
    </p:spTree>
    <p:extLst>
      <p:ext uri="{BB962C8B-B14F-4D97-AF65-F5344CB8AC3E}">
        <p14:creationId xmlns:p14="http://schemas.microsoft.com/office/powerpoint/2010/main" val="159973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US" dirty="0"/>
              <a:t>Click to edit Master title style</a:t>
            </a:r>
          </a:p>
        </p:txBody>
      </p:sp>
      <p:sp>
        <p:nvSpPr>
          <p:cNvPr id="3" name="Content Placeholder 2"/>
          <p:cNvSpPr>
            <a:spLocks noGrp="1"/>
          </p:cNvSpPr>
          <p:nvPr>
            <p:ph sz="half" idx="1"/>
          </p:nvPr>
        </p:nvSpPr>
        <p:spPr>
          <a:xfrm>
            <a:off x="457200" y="149860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9860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r>
              <a:rPr lang="en-US" dirty="0"/>
              <a:t>Copyright FINRA 2016 | </a:t>
            </a:r>
            <a:fld id="{C5B4B70F-39B2-48CD-8970-8B162E173E57}" type="slidenum">
              <a:rPr lang="en-US" smtClean="0"/>
              <a:pPr/>
              <a:t>‹#›</a:t>
            </a:fld>
            <a:endParaRPr lang="en-US" dirty="0"/>
          </a:p>
        </p:txBody>
      </p:sp>
    </p:spTree>
    <p:extLst>
      <p:ext uri="{BB962C8B-B14F-4D97-AF65-F5344CB8AC3E}">
        <p14:creationId xmlns:p14="http://schemas.microsoft.com/office/powerpoint/2010/main" val="3348632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r>
              <a:rPr lang="en-US" dirty="0"/>
              <a:t>Copyright FINRA 2016 | </a:t>
            </a:r>
            <a:fld id="{C5B4B70F-39B2-48CD-8970-8B162E173E57}" type="slidenum">
              <a:rPr lang="en-US" smtClean="0"/>
              <a:pPr/>
              <a:t>‹#›</a:t>
            </a:fld>
            <a:endParaRPr lang="en-US" dirty="0"/>
          </a:p>
        </p:txBody>
      </p:sp>
      <p:sp>
        <p:nvSpPr>
          <p:cNvPr id="10" name="Title 1"/>
          <p:cNvSpPr txBox="1">
            <a:spLocks/>
          </p:cNvSpPr>
          <p:nvPr userDrawn="1"/>
        </p:nvSpPr>
        <p:spPr>
          <a:xfrm>
            <a:off x="0" y="0"/>
            <a:ext cx="9144000" cy="1143000"/>
          </a:xfrm>
          <a:prstGeom prst="rect">
            <a:avLst/>
          </a:prstGeom>
          <a:solidFill>
            <a:schemeClr val="accent3">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200" kern="1200" baseline="0">
                <a:solidFill>
                  <a:schemeClr val="bg1"/>
                </a:solidFill>
                <a:latin typeface="+mj-lt"/>
                <a:ea typeface="+mj-ea"/>
                <a:cs typeface="+mj-cs"/>
              </a:defRPr>
            </a:lvl1pPr>
          </a:lstStyle>
          <a:p>
            <a:r>
              <a:rPr lang="en-US"/>
              <a:t>Who Are We?</a:t>
            </a:r>
            <a:endParaRPr lang="en-US" dirty="0"/>
          </a:p>
        </p:txBody>
      </p:sp>
    </p:spTree>
    <p:extLst>
      <p:ext uri="{BB962C8B-B14F-4D97-AF65-F5344CB8AC3E}">
        <p14:creationId xmlns:p14="http://schemas.microsoft.com/office/powerpoint/2010/main" val="421114223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F4C2ED2C-9210-4800-B5B8-26F740026292}" type="datetimeFigureOut">
              <a:rPr lang="en-US" smtClean="0"/>
              <a:t>11/30/2017</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r>
              <a:rPr lang="en-US"/>
              <a:t>&lt;#&gt;</a:t>
            </a:r>
            <a:endParaRPr lang="en-US" dirty="0"/>
          </a:p>
        </p:txBody>
      </p:sp>
      <p:sp>
        <p:nvSpPr>
          <p:cNvPr id="5" name="Slide Number Placeholder 4"/>
          <p:cNvSpPr>
            <a:spLocks noGrp="1"/>
          </p:cNvSpPr>
          <p:nvPr>
            <p:ph type="sldNum" sz="quarter" idx="12"/>
          </p:nvPr>
        </p:nvSpPr>
        <p:spPr/>
        <p:txBody>
          <a:bodyPr/>
          <a:lstStyle/>
          <a:p>
            <a:r>
              <a:rPr lang="en-US" dirty="0"/>
              <a:t>Copyright FINRA 2016 | </a:t>
            </a:r>
            <a:fld id="{C5B4B70F-39B2-48CD-8970-8B162E173E57}" type="slidenum">
              <a:rPr lang="en-US" smtClean="0"/>
              <a:pPr/>
              <a:t>‹#›</a:t>
            </a:fld>
            <a:endParaRPr lang="en-US" dirty="0"/>
          </a:p>
        </p:txBody>
      </p:sp>
    </p:spTree>
    <p:extLst>
      <p:ext uri="{BB962C8B-B14F-4D97-AF65-F5344CB8AC3E}">
        <p14:creationId xmlns:p14="http://schemas.microsoft.com/office/powerpoint/2010/main" val="2678999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2"/>
            <a:ext cx="2895600" cy="365125"/>
          </a:xfrm>
          <a:prstGeom prst="rect">
            <a:avLst/>
          </a:prstGeom>
        </p:spPr>
        <p:txBody>
          <a:bodyPr/>
          <a:lstStyle/>
          <a:p>
            <a:r>
              <a:rPr lang="en-US"/>
              <a:t>&lt;#&gt;</a:t>
            </a:r>
            <a:endParaRPr lang="en-US" dirty="0"/>
          </a:p>
        </p:txBody>
      </p:sp>
      <p:sp>
        <p:nvSpPr>
          <p:cNvPr id="4" name="Slide Number Placeholder 3"/>
          <p:cNvSpPr>
            <a:spLocks noGrp="1"/>
          </p:cNvSpPr>
          <p:nvPr>
            <p:ph type="sldNum" sz="quarter" idx="12"/>
          </p:nvPr>
        </p:nvSpPr>
        <p:spPr/>
        <p:txBody>
          <a:bodyPr/>
          <a:lstStyle/>
          <a:p>
            <a:r>
              <a:rPr lang="en-US" dirty="0"/>
              <a:t>Copyright FINRA 2016 | </a:t>
            </a:r>
            <a:fld id="{C5B4B70F-39B2-48CD-8970-8B162E173E57}" type="slidenum">
              <a:rPr lang="en-US" smtClean="0"/>
              <a:pPr/>
              <a:t>‹#›</a:t>
            </a:fld>
            <a:endParaRPr lang="en-US" dirty="0"/>
          </a:p>
        </p:txBody>
      </p:sp>
    </p:spTree>
    <p:extLst>
      <p:ext uri="{BB962C8B-B14F-4D97-AF65-F5344CB8AC3E}">
        <p14:creationId xmlns:p14="http://schemas.microsoft.com/office/powerpoint/2010/main" val="212466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a:solidFill>
            <a:schemeClr val="accent3">
              <a:lumMod val="75000"/>
            </a:schemeClr>
          </a:solidFill>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r>
              <a:rPr lang="en-US" dirty="0"/>
              <a:t>Copyright FINRA 2016 | </a:t>
            </a:r>
            <a:fld id="{C5B4B70F-39B2-48CD-8970-8B162E173E57}" type="slidenum">
              <a:rPr lang="en-US" smtClean="0"/>
              <a:pPr/>
              <a:t>‹#›</a:t>
            </a:fld>
            <a:endParaRPr lang="en-US" dirty="0"/>
          </a:p>
        </p:txBody>
      </p:sp>
    </p:spTree>
    <p:extLst>
      <p:ext uri="{BB962C8B-B14F-4D97-AF65-F5344CB8AC3E}">
        <p14:creationId xmlns:p14="http://schemas.microsoft.com/office/powerpoint/2010/main" val="163445853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solidFill>
            <a:schemeClr val="accent3">
              <a:lumMod val="75000"/>
            </a:schemeClr>
          </a:solidFill>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r>
              <a:rPr lang="en-US" dirty="0"/>
              <a:t>Copyright FINRA 2016 | </a:t>
            </a:r>
            <a:fld id="{C5B4B70F-39B2-48CD-8970-8B162E173E57}" type="slidenum">
              <a:rPr lang="en-US" smtClean="0"/>
              <a:pPr/>
              <a:t>‹#›</a:t>
            </a:fld>
            <a:endParaRPr lang="en-US" dirty="0"/>
          </a:p>
        </p:txBody>
      </p:sp>
    </p:spTree>
    <p:extLst>
      <p:ext uri="{BB962C8B-B14F-4D97-AF65-F5344CB8AC3E}">
        <p14:creationId xmlns:p14="http://schemas.microsoft.com/office/powerpoint/2010/main" val="832270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6019800" y="6172201"/>
            <a:ext cx="2743200" cy="461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15585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accent3">
              <a:lumMod val="75000"/>
            </a:scheme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FINRA 2017 | </a:t>
            </a:r>
            <a:fld id="{C5B4B70F-39B2-48CD-8970-8B162E173E57}" type="slidenum">
              <a:rPr lang="en-US" smtClean="0"/>
              <a:pPr/>
              <a:t>‹#›</a:t>
            </a:fld>
            <a:endParaRPr lang="en-US"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2400" y="6159688"/>
            <a:ext cx="1537466" cy="545912"/>
          </a:xfrm>
          <a:prstGeom prst="rect">
            <a:avLst/>
          </a:prstGeom>
        </p:spPr>
      </p:pic>
    </p:spTree>
    <p:extLst>
      <p:ext uri="{BB962C8B-B14F-4D97-AF65-F5344CB8AC3E}">
        <p14:creationId xmlns:p14="http://schemas.microsoft.com/office/powerpoint/2010/main" val="20510847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0" r:id="rId5"/>
    <p:sldLayoutId id="2147483681" r:id="rId6"/>
    <p:sldLayoutId id="2147483682" r:id="rId7"/>
    <p:sldLayoutId id="2147483683" r:id="rId8"/>
    <p:sldLayoutId id="2147483685" r:id="rId9"/>
    <p:sldLayoutId id="2147483686" r:id="rId10"/>
    <p:sldLayoutId id="2147483687" r:id="rId11"/>
    <p:sldLayoutId id="2147483688" r:id="rId12"/>
    <p:sldLayoutId id="2147483689" r:id="rId13"/>
  </p:sldLayoutIdLst>
  <p:hf hdr="0" dt="0"/>
  <p:txStyles>
    <p:titleStyle>
      <a:lvl1pPr algn="ctr" defTabSz="914400" rtl="0" eaLnBrk="1" latinLnBrk="0" hangingPunct="1">
        <a:spcBef>
          <a:spcPct val="0"/>
        </a:spcBef>
        <a:buNone/>
        <a:defRPr sz="4200" kern="1200" baseline="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688975" indent="-231775"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75000"/>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9144000" cy="2438404"/>
          </a:xfrm>
        </p:spPr>
        <p:txBody>
          <a:bodyPr>
            <a:normAutofit/>
          </a:bodyPr>
          <a:lstStyle/>
          <a:p>
            <a:r>
              <a:rPr lang="en-US" dirty="0"/>
              <a:t>FINRA’s Commitment </a:t>
            </a:r>
            <a:br>
              <a:rPr lang="en-US" dirty="0"/>
            </a:br>
            <a:r>
              <a:rPr lang="en-US" dirty="0"/>
              <a:t>to Investor Education </a:t>
            </a:r>
            <a:br>
              <a:rPr lang="en-US" dirty="0"/>
            </a:br>
            <a:endParaRPr lang="en-US" dirty="0"/>
          </a:p>
        </p:txBody>
      </p:sp>
    </p:spTree>
    <p:extLst>
      <p:ext uri="{BB962C8B-B14F-4D97-AF65-F5344CB8AC3E}">
        <p14:creationId xmlns:p14="http://schemas.microsoft.com/office/powerpoint/2010/main" val="18095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90600"/>
          </a:xfrm>
        </p:spPr>
        <p:txBody>
          <a:bodyPr>
            <a:normAutofit/>
          </a:bodyPr>
          <a:lstStyle/>
          <a:p>
            <a:r>
              <a:rPr lang="en-US" sz="3600" b="1" dirty="0">
                <a:latin typeface="Calibri" panose="020F0502020204030204" pitchFamily="34" charset="0"/>
                <a:cs typeface="Calibri" panose="020F0502020204030204" pitchFamily="34" charset="0"/>
              </a:rPr>
              <a:t>Employer-Sponsored Small-Dollar Loan</a:t>
            </a:r>
          </a:p>
        </p:txBody>
      </p:sp>
      <p:pic>
        <p:nvPicPr>
          <p:cNvPr id="8" name="Content Placeholder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a:stretch/>
        </p:blipFill>
        <p:spPr bwMode="auto">
          <a:xfrm>
            <a:off x="76200" y="5943600"/>
            <a:ext cx="3918317" cy="8393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757450" y="2136721"/>
            <a:ext cx="5056496" cy="300082"/>
          </a:xfrm>
          <a:prstGeom prst="rect">
            <a:avLst/>
          </a:prstGeom>
          <a:noFill/>
        </p:spPr>
        <p:txBody>
          <a:bodyPr wrap="square" rtlCol="0">
            <a:spAutoFit/>
          </a:bodyPr>
          <a:lstStyle/>
          <a:p>
            <a:pPr marL="214313" indent="-214313">
              <a:buFont typeface="Arial" panose="020B0604020202020204" pitchFamily="34" charset="0"/>
              <a:buChar char="•"/>
            </a:pPr>
            <a:endParaRPr lang="en-US" sz="1350" dirty="0"/>
          </a:p>
        </p:txBody>
      </p:sp>
      <p:sp>
        <p:nvSpPr>
          <p:cNvPr id="14" name="TextBox 13"/>
          <p:cNvSpPr txBox="1"/>
          <p:nvPr/>
        </p:nvSpPr>
        <p:spPr>
          <a:xfrm>
            <a:off x="533400" y="1601212"/>
            <a:ext cx="7886700" cy="3046988"/>
          </a:xfrm>
          <a:prstGeom prst="rect">
            <a:avLst/>
          </a:prstGeom>
          <a:noFill/>
        </p:spPr>
        <p:txBody>
          <a:bodyPr wrap="square" rtlCol="0">
            <a:spAutoFit/>
          </a:bodyPr>
          <a:lstStyle/>
          <a:p>
            <a:pPr marL="214313" indent="-214313">
              <a:spcAft>
                <a:spcPts val="900"/>
              </a:spcAft>
              <a:buFont typeface="Arial" panose="020B0604020202020204" pitchFamily="34" charset="0"/>
              <a:buChar char="•"/>
            </a:pPr>
            <a:r>
              <a:rPr lang="en-US" sz="2400" dirty="0"/>
              <a:t>Up to $2,000 based on ability to repay</a:t>
            </a:r>
          </a:p>
          <a:p>
            <a:pPr marL="214313" indent="-214313">
              <a:spcAft>
                <a:spcPts val="900"/>
              </a:spcAft>
              <a:buFont typeface="Arial" panose="020B0604020202020204" pitchFamily="34" charset="0"/>
              <a:buChar char="•"/>
            </a:pPr>
            <a:r>
              <a:rPr lang="en-US" sz="2400" dirty="0"/>
              <a:t>Borrowers may only have one loan at a time</a:t>
            </a:r>
          </a:p>
          <a:p>
            <a:pPr marL="214313" indent="-214313">
              <a:spcAft>
                <a:spcPts val="900"/>
              </a:spcAft>
              <a:buFont typeface="Arial" panose="020B0604020202020204" pitchFamily="34" charset="0"/>
              <a:buChar char="•"/>
            </a:pPr>
            <a:r>
              <a:rPr lang="en-US" sz="2400" dirty="0"/>
              <a:t>Terms range from 90 days to 12 months</a:t>
            </a:r>
          </a:p>
          <a:p>
            <a:pPr marL="214313" indent="-214313">
              <a:spcAft>
                <a:spcPts val="900"/>
              </a:spcAft>
              <a:buFont typeface="Arial" panose="020B0604020202020204" pitchFamily="34" charset="0"/>
              <a:buChar char="•"/>
            </a:pPr>
            <a:r>
              <a:rPr lang="en-US" sz="2400" dirty="0"/>
              <a:t>15.99% to 17.99% APR</a:t>
            </a:r>
          </a:p>
          <a:p>
            <a:pPr marL="214313" indent="-214313">
              <a:spcAft>
                <a:spcPts val="900"/>
              </a:spcAft>
              <a:buFont typeface="Arial" panose="020B0604020202020204" pitchFamily="34" charset="0"/>
              <a:buChar char="•"/>
            </a:pPr>
            <a:r>
              <a:rPr lang="en-US" sz="2400" dirty="0"/>
              <a:t>No borrower fees</a:t>
            </a:r>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343771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3600" b="1" dirty="0">
                <a:latin typeface="Calibri" panose="020F0502020204030204" pitchFamily="34" charset="0"/>
                <a:cs typeface="Calibri" panose="020F0502020204030204" pitchFamily="34" charset="0"/>
              </a:rPr>
              <a:t>Employer-Sponsored Small-Dollar Loan</a:t>
            </a:r>
          </a:p>
        </p:txBody>
      </p:sp>
      <p:pic>
        <p:nvPicPr>
          <p:cNvPr id="8" name="Content Placeholder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a:stretch/>
        </p:blipFill>
        <p:spPr bwMode="auto">
          <a:xfrm>
            <a:off x="76200" y="5943600"/>
            <a:ext cx="3918317" cy="8393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757450" y="2136721"/>
            <a:ext cx="5056496" cy="300082"/>
          </a:xfrm>
          <a:prstGeom prst="rect">
            <a:avLst/>
          </a:prstGeom>
          <a:noFill/>
        </p:spPr>
        <p:txBody>
          <a:bodyPr wrap="square" rtlCol="0">
            <a:spAutoFit/>
          </a:bodyPr>
          <a:lstStyle/>
          <a:p>
            <a:pPr marL="214313" indent="-214313">
              <a:buFont typeface="Arial" panose="020B0604020202020204" pitchFamily="34" charset="0"/>
              <a:buChar char="•"/>
            </a:pPr>
            <a:endParaRPr lang="en-US" sz="1350" dirty="0"/>
          </a:p>
        </p:txBody>
      </p:sp>
      <p:sp>
        <p:nvSpPr>
          <p:cNvPr id="14" name="TextBox 13"/>
          <p:cNvSpPr txBox="1"/>
          <p:nvPr/>
        </p:nvSpPr>
        <p:spPr>
          <a:xfrm>
            <a:off x="533400" y="1612880"/>
            <a:ext cx="7886700" cy="3416320"/>
          </a:xfrm>
          <a:prstGeom prst="rect">
            <a:avLst/>
          </a:prstGeom>
          <a:noFill/>
        </p:spPr>
        <p:txBody>
          <a:bodyPr wrap="square" rtlCol="0">
            <a:spAutoFit/>
          </a:bodyPr>
          <a:lstStyle/>
          <a:p>
            <a:pPr marL="214313" indent="-214313">
              <a:spcAft>
                <a:spcPts val="900"/>
              </a:spcAft>
              <a:buFont typeface="Arial" panose="020B0604020202020204" pitchFamily="34" charset="0"/>
              <a:buChar char="•"/>
            </a:pPr>
            <a:r>
              <a:rPr lang="en-US" sz="2400" dirty="0"/>
              <a:t>Simple application</a:t>
            </a:r>
          </a:p>
          <a:p>
            <a:pPr marL="214313" indent="-214313">
              <a:spcAft>
                <a:spcPts val="900"/>
              </a:spcAft>
              <a:buFont typeface="Arial" panose="020B0604020202020204" pitchFamily="34" charset="0"/>
              <a:buChar char="•"/>
            </a:pPr>
            <a:r>
              <a:rPr lang="en-US" sz="2400" dirty="0"/>
              <a:t>Money often available on the same day</a:t>
            </a:r>
          </a:p>
          <a:p>
            <a:pPr marL="214313" indent="-214313">
              <a:spcAft>
                <a:spcPts val="900"/>
              </a:spcAft>
              <a:buFont typeface="Arial" panose="020B0604020202020204" pitchFamily="34" charset="0"/>
              <a:buChar char="•"/>
            </a:pPr>
            <a:r>
              <a:rPr lang="en-US" sz="2400" dirty="0"/>
              <a:t>Repaid through payroll deduction</a:t>
            </a:r>
          </a:p>
          <a:p>
            <a:pPr marL="214313" indent="-214313">
              <a:spcAft>
                <a:spcPts val="900"/>
              </a:spcAft>
              <a:buFont typeface="Arial" panose="020B0604020202020204" pitchFamily="34" charset="0"/>
              <a:buChar char="•"/>
            </a:pPr>
            <a:r>
              <a:rPr lang="en-US" sz="2400" dirty="0"/>
              <a:t>Repayment reported to credit bureaus</a:t>
            </a:r>
          </a:p>
          <a:p>
            <a:pPr marL="214313" indent="-214313">
              <a:spcAft>
                <a:spcPts val="900"/>
              </a:spcAft>
              <a:buFont typeface="Arial" panose="020B0604020202020204" pitchFamily="34" charset="0"/>
              <a:buChar char="•"/>
            </a:pPr>
            <a:r>
              <a:rPr lang="en-US" sz="2400" dirty="0"/>
              <a:t>After repayment, deduction continues on opt-out basis and deposited into participant’s savings account</a:t>
            </a:r>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3920523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3600" b="1" dirty="0">
                <a:latin typeface="Calibri" panose="020F0502020204030204" pitchFamily="34" charset="0"/>
                <a:cs typeface="Calibri" panose="020F0502020204030204" pitchFamily="34" charset="0"/>
              </a:rPr>
              <a:t>Employer Commitment</a:t>
            </a:r>
          </a:p>
        </p:txBody>
      </p:sp>
      <p:pic>
        <p:nvPicPr>
          <p:cNvPr id="8" name="Content Placeholder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a:stretch/>
        </p:blipFill>
        <p:spPr bwMode="auto">
          <a:xfrm>
            <a:off x="76200" y="5943600"/>
            <a:ext cx="3918317" cy="8393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757450" y="2136721"/>
            <a:ext cx="5056496" cy="300082"/>
          </a:xfrm>
          <a:prstGeom prst="rect">
            <a:avLst/>
          </a:prstGeom>
          <a:noFill/>
        </p:spPr>
        <p:txBody>
          <a:bodyPr wrap="square" rtlCol="0">
            <a:spAutoFit/>
          </a:bodyPr>
          <a:lstStyle/>
          <a:p>
            <a:pPr marL="214313" indent="-214313">
              <a:buFont typeface="Arial" panose="020B0604020202020204" pitchFamily="34" charset="0"/>
              <a:buChar char="•"/>
            </a:pPr>
            <a:endParaRPr lang="en-US" sz="1350" dirty="0"/>
          </a:p>
        </p:txBody>
      </p:sp>
      <p:sp>
        <p:nvSpPr>
          <p:cNvPr id="14" name="TextBox 13"/>
          <p:cNvSpPr txBox="1"/>
          <p:nvPr/>
        </p:nvSpPr>
        <p:spPr>
          <a:xfrm>
            <a:off x="533400" y="1600200"/>
            <a:ext cx="7886700" cy="3046988"/>
          </a:xfrm>
          <a:prstGeom prst="rect">
            <a:avLst/>
          </a:prstGeom>
          <a:noFill/>
        </p:spPr>
        <p:txBody>
          <a:bodyPr wrap="square" rtlCol="0">
            <a:spAutoFit/>
          </a:bodyPr>
          <a:lstStyle/>
          <a:p>
            <a:pPr marL="214313" indent="-214313">
              <a:spcAft>
                <a:spcPts val="900"/>
              </a:spcAft>
              <a:buFont typeface="Arial" panose="020B0604020202020204" pitchFamily="34" charset="0"/>
              <a:buChar char="•"/>
            </a:pPr>
            <a:r>
              <a:rPr lang="en-US" sz="2400" dirty="0"/>
              <a:t>Small annual fee, based on the number of employees</a:t>
            </a:r>
          </a:p>
          <a:p>
            <a:pPr marL="214313" indent="-214313">
              <a:spcAft>
                <a:spcPts val="900"/>
              </a:spcAft>
              <a:buFont typeface="Arial" panose="020B0604020202020204" pitchFamily="34" charset="0"/>
              <a:buChar char="•"/>
            </a:pPr>
            <a:r>
              <a:rPr lang="en-US" sz="2400" dirty="0"/>
              <a:t>Market the program to employees</a:t>
            </a:r>
          </a:p>
          <a:p>
            <a:pPr marL="214313" indent="-214313">
              <a:spcAft>
                <a:spcPts val="900"/>
              </a:spcAft>
              <a:buFont typeface="Arial" panose="020B0604020202020204" pitchFamily="34" charset="0"/>
              <a:buChar char="•"/>
            </a:pPr>
            <a:r>
              <a:rPr lang="en-US" sz="2400" dirty="0"/>
              <a:t>Confirm applicant eligibility</a:t>
            </a:r>
          </a:p>
          <a:p>
            <a:pPr marL="214313" indent="-214313">
              <a:spcAft>
                <a:spcPts val="900"/>
              </a:spcAft>
              <a:buFont typeface="Arial" panose="020B0604020202020204" pitchFamily="34" charset="0"/>
              <a:buChar char="•"/>
            </a:pPr>
            <a:r>
              <a:rPr lang="en-US" sz="2400" dirty="0"/>
              <a:t>Set up payroll deduction</a:t>
            </a:r>
          </a:p>
          <a:p>
            <a:pPr marL="214313" indent="-214313">
              <a:spcAft>
                <a:spcPts val="900"/>
              </a:spcAft>
              <a:buFont typeface="Arial" panose="020B0604020202020204" pitchFamily="34" charset="0"/>
              <a:buChar char="•"/>
            </a:pPr>
            <a:r>
              <a:rPr lang="en-US" sz="2400" dirty="0"/>
              <a:t>Inform lender if a borrower separates from the company</a:t>
            </a:r>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301828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a:stretch/>
        </p:blipFill>
        <p:spPr bwMode="auto">
          <a:xfrm>
            <a:off x="76200" y="5943600"/>
            <a:ext cx="3918317" cy="8393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757450" y="2136721"/>
            <a:ext cx="5056496" cy="300082"/>
          </a:xfrm>
          <a:prstGeom prst="rect">
            <a:avLst/>
          </a:prstGeom>
          <a:noFill/>
        </p:spPr>
        <p:txBody>
          <a:bodyPr wrap="square" rtlCol="0">
            <a:spAutoFit/>
          </a:bodyPr>
          <a:lstStyle/>
          <a:p>
            <a:pPr marL="214313" indent="-214313">
              <a:buFont typeface="Arial" panose="020B0604020202020204" pitchFamily="34" charset="0"/>
              <a:buChar char="•"/>
            </a:pPr>
            <a:endParaRPr lang="en-US" sz="1350" dirty="0"/>
          </a:p>
        </p:txBody>
      </p:sp>
      <p:pic>
        <p:nvPicPr>
          <p:cNvPr id="1026" name="Picture 2" descr="http://photos.mycapture.com/BRVT/REMOTES/20860411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89" y="1567771"/>
            <a:ext cx="3564731" cy="25860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0936" y="1567770"/>
            <a:ext cx="3900297" cy="259918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669" y="2982671"/>
            <a:ext cx="1725590" cy="1725590"/>
          </a:xfrm>
          <a:prstGeom prst="rect">
            <a:avLst/>
          </a:prstGeom>
        </p:spPr>
      </p:pic>
    </p:spTree>
    <p:extLst>
      <p:ext uri="{BB962C8B-B14F-4D97-AF65-F5344CB8AC3E}">
        <p14:creationId xmlns:p14="http://schemas.microsoft.com/office/powerpoint/2010/main" val="611640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3600" b="1" dirty="0">
                <a:latin typeface="Calibri" panose="020F0502020204030204" pitchFamily="34" charset="0"/>
                <a:cs typeface="Calibri" panose="020F0502020204030204" pitchFamily="34" charset="0"/>
              </a:rPr>
              <a:t>Accessible Financial Services Incubator</a:t>
            </a:r>
          </a:p>
        </p:txBody>
      </p:sp>
      <p:pic>
        <p:nvPicPr>
          <p:cNvPr id="8" name="Content Placeholder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a:stretch/>
        </p:blipFill>
        <p:spPr bwMode="auto">
          <a:xfrm>
            <a:off x="76200" y="5943600"/>
            <a:ext cx="3918317" cy="8393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757450" y="2136721"/>
            <a:ext cx="5056496" cy="300082"/>
          </a:xfrm>
          <a:prstGeom prst="rect">
            <a:avLst/>
          </a:prstGeom>
          <a:noFill/>
        </p:spPr>
        <p:txBody>
          <a:bodyPr wrap="square" rtlCol="0">
            <a:spAutoFit/>
          </a:bodyPr>
          <a:lstStyle/>
          <a:p>
            <a:pPr marL="214313" indent="-214313">
              <a:buFont typeface="Arial" panose="020B0604020202020204" pitchFamily="34" charset="0"/>
              <a:buChar char="•"/>
            </a:pPr>
            <a:endParaRPr lang="en-US" sz="1350" dirty="0"/>
          </a:p>
        </p:txBody>
      </p:sp>
      <p:sp>
        <p:nvSpPr>
          <p:cNvPr id="14" name="TextBox 13"/>
          <p:cNvSpPr txBox="1"/>
          <p:nvPr/>
        </p:nvSpPr>
        <p:spPr>
          <a:xfrm>
            <a:off x="647700" y="1601212"/>
            <a:ext cx="7886700" cy="3046988"/>
          </a:xfrm>
          <a:prstGeom prst="rect">
            <a:avLst/>
          </a:prstGeom>
          <a:noFill/>
        </p:spPr>
        <p:txBody>
          <a:bodyPr wrap="square" rtlCol="0">
            <a:spAutoFit/>
          </a:bodyPr>
          <a:lstStyle/>
          <a:p>
            <a:pPr marL="214313" indent="-214313">
              <a:spcAft>
                <a:spcPts val="900"/>
              </a:spcAft>
              <a:buFont typeface="Arial" panose="020B0604020202020204" pitchFamily="34" charset="0"/>
              <a:buChar char="•"/>
            </a:pPr>
            <a:r>
              <a:rPr lang="en-US" sz="2400" dirty="0"/>
              <a:t>13 financial institutions</a:t>
            </a:r>
          </a:p>
          <a:p>
            <a:pPr marL="214313" indent="-214313">
              <a:spcAft>
                <a:spcPts val="900"/>
              </a:spcAft>
              <a:buFont typeface="Arial" panose="020B0604020202020204" pitchFamily="34" charset="0"/>
              <a:buChar char="•"/>
            </a:pPr>
            <a:r>
              <a:rPr lang="en-US" sz="2400" dirty="0"/>
              <a:t>8 states</a:t>
            </a:r>
          </a:p>
          <a:p>
            <a:pPr marL="214313" indent="-214313">
              <a:spcAft>
                <a:spcPts val="900"/>
              </a:spcAft>
              <a:buFont typeface="Arial" panose="020B0604020202020204" pitchFamily="34" charset="0"/>
              <a:buChar char="•"/>
            </a:pPr>
            <a:r>
              <a:rPr lang="en-US" sz="2400" dirty="0"/>
              <a:t>48 employers</a:t>
            </a:r>
          </a:p>
          <a:p>
            <a:pPr marL="214313" indent="-214313">
              <a:spcAft>
                <a:spcPts val="900"/>
              </a:spcAft>
              <a:buFont typeface="Arial" panose="020B0604020202020204" pitchFamily="34" charset="0"/>
              <a:buChar char="•"/>
            </a:pPr>
            <a:r>
              <a:rPr lang="en-US" sz="2400" dirty="0"/>
              <a:t>More than 1,000 loans totaling $1.2 million</a:t>
            </a:r>
          </a:p>
          <a:p>
            <a:pPr marL="214313" indent="-214313">
              <a:spcAft>
                <a:spcPts val="900"/>
              </a:spcAft>
              <a:buFont typeface="Arial" panose="020B0604020202020204" pitchFamily="34" charset="0"/>
              <a:buChar char="•"/>
            </a:pPr>
            <a:r>
              <a:rPr lang="en-US" sz="2400" dirty="0"/>
              <a:t>Employee savings of $42,000 after loan repayment</a:t>
            </a:r>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3798269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90600"/>
          </a:xfrm>
        </p:spPr>
        <p:txBody>
          <a:bodyPr>
            <a:normAutofit/>
          </a:bodyPr>
          <a:lstStyle/>
          <a:p>
            <a:r>
              <a:rPr lang="en-US" sz="3600" b="1" dirty="0">
                <a:latin typeface="Calibri" panose="020F0502020204030204" pitchFamily="34" charset="0"/>
                <a:cs typeface="Calibri" panose="020F0502020204030204" pitchFamily="34" charset="0"/>
              </a:rPr>
              <a:t>Accessible Financial Services Incubator</a:t>
            </a:r>
          </a:p>
        </p:txBody>
      </p:sp>
      <p:pic>
        <p:nvPicPr>
          <p:cNvPr id="8" name="Content Placeholder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a:stretch/>
        </p:blipFill>
        <p:spPr bwMode="auto">
          <a:xfrm>
            <a:off x="76200" y="5943600"/>
            <a:ext cx="3918317" cy="8393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757450" y="2136721"/>
            <a:ext cx="5056496" cy="300082"/>
          </a:xfrm>
          <a:prstGeom prst="rect">
            <a:avLst/>
          </a:prstGeom>
          <a:noFill/>
        </p:spPr>
        <p:txBody>
          <a:bodyPr wrap="square" rtlCol="0">
            <a:spAutoFit/>
          </a:bodyPr>
          <a:lstStyle/>
          <a:p>
            <a:pPr marL="214313" indent="-214313">
              <a:buFont typeface="Arial" panose="020B0604020202020204" pitchFamily="34" charset="0"/>
              <a:buChar char="•"/>
            </a:pPr>
            <a:endParaRPr lang="en-US" sz="1350" dirty="0"/>
          </a:p>
        </p:txBody>
      </p:sp>
      <p:sp>
        <p:nvSpPr>
          <p:cNvPr id="14" name="TextBox 13"/>
          <p:cNvSpPr txBox="1"/>
          <p:nvPr/>
        </p:nvSpPr>
        <p:spPr>
          <a:xfrm>
            <a:off x="628650" y="1676400"/>
            <a:ext cx="7886700" cy="4016484"/>
          </a:xfrm>
          <a:prstGeom prst="rect">
            <a:avLst/>
          </a:prstGeom>
          <a:noFill/>
        </p:spPr>
        <p:txBody>
          <a:bodyPr wrap="square" rtlCol="0">
            <a:spAutoFit/>
          </a:bodyPr>
          <a:lstStyle/>
          <a:p>
            <a:pPr marL="214313" indent="-214313">
              <a:spcAft>
                <a:spcPts val="900"/>
              </a:spcAft>
              <a:buFont typeface="Arial" panose="020B0604020202020204" pitchFamily="34" charset="0"/>
              <a:buChar char="•"/>
            </a:pPr>
            <a:r>
              <a:rPr lang="en-US" sz="2400" dirty="0"/>
              <a:t>Average loan: $1,173</a:t>
            </a:r>
          </a:p>
          <a:p>
            <a:pPr marL="214313" indent="-214313">
              <a:spcAft>
                <a:spcPts val="900"/>
              </a:spcAft>
              <a:buFont typeface="Arial" panose="020B0604020202020204" pitchFamily="34" charset="0"/>
              <a:buChar char="•"/>
            </a:pPr>
            <a:r>
              <a:rPr lang="en-US" sz="2400" dirty="0"/>
              <a:t>Average savings after repayment: $152</a:t>
            </a:r>
          </a:p>
          <a:p>
            <a:pPr marL="214313" indent="-214313">
              <a:spcAft>
                <a:spcPts val="900"/>
              </a:spcAft>
              <a:buFont typeface="Arial" panose="020B0604020202020204" pitchFamily="34" charset="0"/>
              <a:buChar char="•"/>
            </a:pPr>
            <a:r>
              <a:rPr lang="en-US" sz="2400" dirty="0"/>
              <a:t>Typical borrower: </a:t>
            </a:r>
          </a:p>
          <a:p>
            <a:pPr marL="685800" lvl="1" indent="-342900">
              <a:spcAft>
                <a:spcPts val="900"/>
              </a:spcAft>
              <a:buFont typeface="Wingdings" panose="05000000000000000000" pitchFamily="2" charset="2"/>
              <a:buChar char="v"/>
            </a:pPr>
            <a:r>
              <a:rPr lang="en-US" sz="2400" dirty="0"/>
              <a:t>39 years old</a:t>
            </a:r>
          </a:p>
          <a:p>
            <a:pPr marL="685800" lvl="1" indent="-342900">
              <a:spcAft>
                <a:spcPts val="900"/>
              </a:spcAft>
              <a:buFont typeface="Wingdings" panose="05000000000000000000" pitchFamily="2" charset="2"/>
              <a:buChar char="v"/>
            </a:pPr>
            <a:r>
              <a:rPr lang="en-US" sz="2400" dirty="0"/>
              <a:t>$36,474 annual income</a:t>
            </a:r>
          </a:p>
          <a:p>
            <a:pPr marL="685800" lvl="1" indent="-342900">
              <a:spcAft>
                <a:spcPts val="900"/>
              </a:spcAft>
              <a:buFont typeface="Wingdings" panose="05000000000000000000" pitchFamily="2" charset="2"/>
              <a:buChar char="v"/>
            </a:pPr>
            <a:r>
              <a:rPr lang="en-US" sz="2400" dirty="0"/>
              <a:t>Credit score of 554</a:t>
            </a:r>
          </a:p>
          <a:p>
            <a:pPr marL="214313" indent="-214313">
              <a:spcAft>
                <a:spcPts val="900"/>
              </a:spcAft>
              <a:buFont typeface="Arial" panose="020B0604020202020204" pitchFamily="34" charset="0"/>
              <a:buChar char="•"/>
            </a:pPr>
            <a:endParaRPr lang="en-US" sz="2400" dirty="0"/>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2073911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a:bodyPr>
          <a:lstStyle/>
          <a:p>
            <a:r>
              <a:rPr lang="en-US" sz="3600" b="1" dirty="0">
                <a:latin typeface="Calibri" panose="020F0502020204030204" pitchFamily="34" charset="0"/>
                <a:cs typeface="Calibri" panose="020F0502020204030204" pitchFamily="34" charset="0"/>
              </a:rPr>
              <a:t>Results for Financial Institutions</a:t>
            </a:r>
          </a:p>
        </p:txBody>
      </p:sp>
      <p:sp>
        <p:nvSpPr>
          <p:cNvPr id="4" name="Content Placeholder 3"/>
          <p:cNvSpPr>
            <a:spLocks noGrp="1"/>
          </p:cNvSpPr>
          <p:nvPr>
            <p:ph sz="half" idx="2"/>
          </p:nvPr>
        </p:nvSpPr>
        <p:spPr>
          <a:xfrm>
            <a:off x="692726" y="1828800"/>
            <a:ext cx="6102929" cy="2729345"/>
          </a:xfrm>
        </p:spPr>
        <p:txBody>
          <a:bodyPr>
            <a:normAutofit fontScale="92500" lnSpcReduction="10000"/>
          </a:bodyPr>
          <a:lstStyle/>
          <a:p>
            <a:r>
              <a:rPr lang="en-US" sz="1800" b="1" i="1" dirty="0">
                <a:latin typeface="Calibri" panose="020F0502020204030204" pitchFamily="34" charset="0"/>
                <a:cs typeface="Calibri" panose="020F0502020204030204" pitchFamily="34" charset="0"/>
              </a:rPr>
              <a:t>“We were looking for a way to assist existing members with subprime credit and to attract new members. This program is helping us accomplish both objectives.”</a:t>
            </a:r>
          </a:p>
          <a:p>
            <a:r>
              <a:rPr lang="en-US" sz="1500" b="1" dirty="0">
                <a:latin typeface="Calibri" panose="020F0502020204030204" pitchFamily="34" charset="0"/>
                <a:cs typeface="Calibri" panose="020F0502020204030204" pitchFamily="34" charset="0"/>
              </a:rPr>
              <a:t>Cheryl Dorman, CEO and Treasurer-Manager</a:t>
            </a:r>
          </a:p>
          <a:p>
            <a:pPr>
              <a:spcBef>
                <a:spcPts val="0"/>
              </a:spcBef>
            </a:pPr>
            <a:r>
              <a:rPr lang="en-US" sz="1500" b="1" dirty="0">
                <a:latin typeface="Calibri" panose="020F0502020204030204" pitchFamily="34" charset="0"/>
                <a:cs typeface="Calibri" panose="020F0502020204030204" pitchFamily="34" charset="0"/>
              </a:rPr>
              <a:t>Mercy Health Partners Federal Credit Union, Toledo, Ohio</a:t>
            </a:r>
          </a:p>
          <a:p>
            <a:endParaRPr lang="en-US" sz="1800" b="1" i="1" dirty="0">
              <a:latin typeface="Calibri" panose="020F0502020204030204" pitchFamily="34" charset="0"/>
              <a:cs typeface="Calibri" panose="020F0502020204030204" pitchFamily="34" charset="0"/>
            </a:endParaRPr>
          </a:p>
          <a:p>
            <a:r>
              <a:rPr lang="en-US" sz="1800" b="1" i="1" dirty="0">
                <a:latin typeface="Calibri" panose="020F0502020204030204" pitchFamily="34" charset="0"/>
                <a:cs typeface="Calibri" panose="020F0502020204030204" pitchFamily="34" charset="0"/>
              </a:rPr>
              <a:t>“The program will help us reach a large pool of borrowers and build new business relationships. It is a win-win for the bank, our nonprofit and business partners, and local employees.”</a:t>
            </a:r>
          </a:p>
          <a:p>
            <a:r>
              <a:rPr lang="en-US" sz="1500" b="1" dirty="0">
                <a:latin typeface="Calibri" panose="020F0502020204030204" pitchFamily="34" charset="0"/>
                <a:cs typeface="Calibri" panose="020F0502020204030204" pitchFamily="34" charset="0"/>
              </a:rPr>
              <a:t>Melanie Stern, Director of Consumer Lending </a:t>
            </a:r>
          </a:p>
          <a:p>
            <a:pPr>
              <a:spcBef>
                <a:spcPts val="0"/>
              </a:spcBef>
            </a:pPr>
            <a:r>
              <a:rPr lang="en-US" sz="1500" b="1" dirty="0">
                <a:latin typeface="Calibri" panose="020F0502020204030204" pitchFamily="34" charset="0"/>
                <a:cs typeface="Calibri" panose="020F0502020204030204" pitchFamily="34" charset="0"/>
              </a:rPr>
              <a:t>Spring Bank, New York, New York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6686" y="3466296"/>
            <a:ext cx="1915832" cy="10295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559" y="1828800"/>
            <a:ext cx="1593056" cy="1071563"/>
          </a:xfrm>
          <a:prstGeom prst="rect">
            <a:avLst/>
          </a:prstGeom>
        </p:spPr>
      </p:pic>
      <p:pic>
        <p:nvPicPr>
          <p:cNvPr id="7" name="Content Placeholder 7"/>
          <p:cNvPicPr>
            <a:picLocks noGrp="1" noChangeAspect="1"/>
          </p:cNvPicPr>
          <p:nvPr>
            <p:ph sz="quarter" idx="4294967295"/>
          </p:nvPr>
        </p:nvPicPr>
        <p:blipFill rotWithShape="1">
          <a:blip r:embed="rId4" cstate="print">
            <a:extLst>
              <a:ext uri="{28A0092B-C50C-407E-A947-70E740481C1C}">
                <a14:useLocalDpi xmlns:a14="http://schemas.microsoft.com/office/drawing/2010/main" val="0"/>
              </a:ext>
            </a:extLst>
          </a:blip>
          <a:srcRect/>
          <a:stretch/>
        </p:blipFill>
        <p:spPr bwMode="auto">
          <a:xfrm>
            <a:off x="76200" y="5942445"/>
            <a:ext cx="3918317" cy="8393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1581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74358" cy="990600"/>
          </a:xfrm>
        </p:spPr>
        <p:txBody>
          <a:bodyPr>
            <a:normAutofit/>
          </a:bodyPr>
          <a:lstStyle/>
          <a:p>
            <a:r>
              <a:rPr lang="en-US" sz="3600" b="1" dirty="0">
                <a:latin typeface="Calibri" panose="020F0502020204030204" pitchFamily="34" charset="0"/>
                <a:cs typeface="Calibri" panose="020F0502020204030204" pitchFamily="34" charset="0"/>
              </a:rPr>
              <a:t>Employer Outcomes</a:t>
            </a:r>
          </a:p>
        </p:txBody>
      </p:sp>
      <p:sp>
        <p:nvSpPr>
          <p:cNvPr id="4" name="Content Placeholder 3"/>
          <p:cNvSpPr>
            <a:spLocks noGrp="1"/>
          </p:cNvSpPr>
          <p:nvPr>
            <p:ph sz="half" idx="2"/>
          </p:nvPr>
        </p:nvSpPr>
        <p:spPr>
          <a:xfrm>
            <a:off x="609600" y="1676400"/>
            <a:ext cx="7703128" cy="2784764"/>
          </a:xfrm>
        </p:spPr>
        <p:txBody>
          <a:bodyPr>
            <a:normAutofit/>
          </a:bodyPr>
          <a:lstStyle/>
          <a:p>
            <a:pPr marL="342900" indent="-342900">
              <a:buFont typeface="Arial" panose="020B0604020202020204" pitchFamily="34" charset="0"/>
              <a:buChar char="•"/>
            </a:pPr>
            <a:r>
              <a:rPr lang="en-US" sz="2250" dirty="0">
                <a:cs typeface="Calibri" panose="020F0502020204030204" pitchFamily="34" charset="0"/>
              </a:rPr>
              <a:t>Easy to implement and popular with employees</a:t>
            </a:r>
          </a:p>
          <a:p>
            <a:pPr marL="342900" indent="-342900">
              <a:buFont typeface="Arial" panose="020B0604020202020204" pitchFamily="34" charset="0"/>
              <a:buChar char="•"/>
            </a:pPr>
            <a:r>
              <a:rPr lang="en-US" sz="2250" dirty="0">
                <a:cs typeface="Calibri" panose="020F0502020204030204" pitchFamily="34" charset="0"/>
              </a:rPr>
              <a:t>Employers planned to continue offering the loan </a:t>
            </a:r>
          </a:p>
          <a:p>
            <a:pPr marL="342900" indent="-342900">
              <a:buFont typeface="Arial" panose="020B0604020202020204" pitchFamily="34" charset="0"/>
              <a:buChar char="•"/>
            </a:pPr>
            <a:r>
              <a:rPr lang="en-US" sz="2250" dirty="0">
                <a:cs typeface="Calibri" panose="020F0502020204030204" pitchFamily="34" charset="0"/>
              </a:rPr>
              <a:t>All employers would recommend the program to others</a:t>
            </a:r>
          </a:p>
          <a:p>
            <a:pPr marL="342900" indent="-342900">
              <a:buFont typeface="Arial" panose="020B0604020202020204" pitchFamily="34" charset="0"/>
              <a:buChar char="•"/>
            </a:pPr>
            <a:r>
              <a:rPr lang="en-US" sz="2250" dirty="0">
                <a:cs typeface="Calibri" panose="020F0502020204030204" pitchFamily="34" charset="0"/>
              </a:rPr>
              <a:t>Employers offering 401(k) plans credited the ESSDL with reducing withdrawals and loans from retirement savings</a:t>
            </a:r>
          </a:p>
        </p:txBody>
      </p:sp>
      <p:pic>
        <p:nvPicPr>
          <p:cNvPr id="7" name="Content Placeholder 7"/>
          <p:cNvPicPr>
            <a:picLocks noGrp="1" noChangeAspect="1"/>
          </p:cNvPicPr>
          <p:nvPr>
            <p:ph sz="quarter" idx="4294967295"/>
          </p:nvPr>
        </p:nvPicPr>
        <p:blipFill rotWithShape="1">
          <a:blip r:embed="rId3" cstate="print">
            <a:extLst>
              <a:ext uri="{28A0092B-C50C-407E-A947-70E740481C1C}">
                <a14:useLocalDpi xmlns:a14="http://schemas.microsoft.com/office/drawing/2010/main" val="0"/>
              </a:ext>
            </a:extLst>
          </a:blip>
          <a:srcRect/>
          <a:stretch/>
        </p:blipFill>
        <p:spPr bwMode="auto">
          <a:xfrm>
            <a:off x="76200" y="5943600"/>
            <a:ext cx="3918317" cy="8393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9487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3600" b="1" dirty="0">
                <a:latin typeface="Calibri" panose="020F0502020204030204" pitchFamily="34" charset="0"/>
                <a:cs typeface="Calibri" panose="020F0502020204030204" pitchFamily="34" charset="0"/>
              </a:rPr>
              <a:t>Borrower Satisfaction</a:t>
            </a:r>
          </a:p>
        </p:txBody>
      </p:sp>
      <p:sp>
        <p:nvSpPr>
          <p:cNvPr id="4" name="Content Placeholder 3"/>
          <p:cNvSpPr>
            <a:spLocks noGrp="1"/>
          </p:cNvSpPr>
          <p:nvPr>
            <p:ph sz="half" idx="2"/>
          </p:nvPr>
        </p:nvSpPr>
        <p:spPr>
          <a:xfrm>
            <a:off x="304800" y="1676401"/>
            <a:ext cx="8381999" cy="3959046"/>
          </a:xfrm>
        </p:spPr>
        <p:txBody>
          <a:bodyPr>
            <a:normAutofit fontScale="92500"/>
          </a:bodyPr>
          <a:lstStyle/>
          <a:p>
            <a:r>
              <a:rPr lang="en-US" sz="2600" dirty="0">
                <a:cs typeface="Calibri" panose="020F0502020204030204" pitchFamily="34" charset="0"/>
              </a:rPr>
              <a:t>The loan program helped me meet my emergency needs	    4.86</a:t>
            </a:r>
          </a:p>
          <a:p>
            <a:r>
              <a:rPr lang="en-US" sz="2600" dirty="0">
                <a:cs typeface="Calibri" panose="020F0502020204030204" pitchFamily="34" charset="0"/>
              </a:rPr>
              <a:t>The loan was fairly priced					    4.58</a:t>
            </a:r>
          </a:p>
          <a:p>
            <a:r>
              <a:rPr lang="en-US" sz="2600" dirty="0">
                <a:cs typeface="Calibri" panose="020F0502020204030204" pitchFamily="34" charset="0"/>
              </a:rPr>
              <a:t>My financial position improved because of this program	    4.04</a:t>
            </a:r>
          </a:p>
          <a:p>
            <a:r>
              <a:rPr lang="en-US" sz="2600" dirty="0">
                <a:cs typeface="Calibri" panose="020F0502020204030204" pitchFamily="34" charset="0"/>
              </a:rPr>
              <a:t>I would take out another loan if the need arises in the future  4.82</a:t>
            </a:r>
          </a:p>
          <a:p>
            <a:r>
              <a:rPr lang="en-US" sz="2600" dirty="0">
                <a:cs typeface="Calibri" panose="020F0502020204030204" pitchFamily="34" charset="0"/>
              </a:rPr>
              <a:t>I would recommend this program to my family and friends	    4.74</a:t>
            </a:r>
          </a:p>
          <a:p>
            <a:endParaRPr lang="en-US" sz="1350" dirty="0">
              <a:cs typeface="Calibri" panose="020F0502020204030204" pitchFamily="34" charset="0"/>
            </a:endParaRPr>
          </a:p>
          <a:p>
            <a:r>
              <a:rPr lang="en-US" sz="1900" dirty="0">
                <a:cs typeface="Calibri" panose="020F0502020204030204" pitchFamily="34" charset="0"/>
              </a:rPr>
              <a:t>1=Strongly disagree, 2=Disagree, 3=Neutral, 4=Agree, 5=Strongly Agree</a:t>
            </a:r>
          </a:p>
        </p:txBody>
      </p:sp>
      <p:pic>
        <p:nvPicPr>
          <p:cNvPr id="5" name="Content Placeholder 7"/>
          <p:cNvPicPr>
            <a:picLocks noGrp="1" noChangeAspect="1"/>
          </p:cNvPicPr>
          <p:nvPr>
            <p:ph sz="quarter" idx="4294967295"/>
          </p:nvPr>
        </p:nvPicPr>
        <p:blipFill rotWithShape="1">
          <a:blip r:embed="rId3" cstate="print">
            <a:extLst>
              <a:ext uri="{28A0092B-C50C-407E-A947-70E740481C1C}">
                <a14:useLocalDpi xmlns:a14="http://schemas.microsoft.com/office/drawing/2010/main" val="0"/>
              </a:ext>
            </a:extLst>
          </a:blip>
          <a:srcRect/>
          <a:stretch/>
        </p:blipFill>
        <p:spPr bwMode="auto">
          <a:xfrm>
            <a:off x="76200" y="5943600"/>
            <a:ext cx="3918317" cy="8393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2385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b="1" dirty="0">
                <a:latin typeface="Calibri" panose="020F0502020204030204" pitchFamily="34" charset="0"/>
                <a:cs typeface="Calibri" panose="020F0502020204030204" pitchFamily="34" charset="0"/>
              </a:rPr>
              <a:t>Additional Findings</a:t>
            </a:r>
          </a:p>
        </p:txBody>
      </p:sp>
      <p:pic>
        <p:nvPicPr>
          <p:cNvPr id="8" name="Content Placeholder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a:stretch/>
        </p:blipFill>
        <p:spPr bwMode="auto">
          <a:xfrm>
            <a:off x="76200" y="5932109"/>
            <a:ext cx="3918317" cy="8393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757450" y="2136721"/>
            <a:ext cx="5056496" cy="300082"/>
          </a:xfrm>
          <a:prstGeom prst="rect">
            <a:avLst/>
          </a:prstGeom>
          <a:noFill/>
        </p:spPr>
        <p:txBody>
          <a:bodyPr wrap="square" rtlCol="0">
            <a:spAutoFit/>
          </a:bodyPr>
          <a:lstStyle/>
          <a:p>
            <a:pPr marL="214313" indent="-214313">
              <a:buFont typeface="Arial" panose="020B0604020202020204" pitchFamily="34" charset="0"/>
              <a:buChar char="•"/>
            </a:pPr>
            <a:endParaRPr lang="en-US" sz="1350" dirty="0"/>
          </a:p>
        </p:txBody>
      </p:sp>
      <p:sp>
        <p:nvSpPr>
          <p:cNvPr id="14" name="TextBox 13"/>
          <p:cNvSpPr txBox="1"/>
          <p:nvPr/>
        </p:nvSpPr>
        <p:spPr>
          <a:xfrm>
            <a:off x="457200" y="1638861"/>
            <a:ext cx="7886700" cy="3618939"/>
          </a:xfrm>
          <a:prstGeom prst="rect">
            <a:avLst/>
          </a:prstGeom>
          <a:noFill/>
        </p:spPr>
        <p:txBody>
          <a:bodyPr wrap="square" rtlCol="0">
            <a:spAutoFit/>
          </a:bodyPr>
          <a:lstStyle/>
          <a:p>
            <a:pPr marL="214313" indent="-214313">
              <a:spcAft>
                <a:spcPts val="450"/>
              </a:spcAft>
              <a:buFont typeface="Arial" panose="020B0604020202020204" pitchFamily="34" charset="0"/>
              <a:buChar char="•"/>
            </a:pPr>
            <a:r>
              <a:rPr lang="en-US" sz="2400" dirty="0"/>
              <a:t>The ESSDL program is customizable</a:t>
            </a:r>
          </a:p>
          <a:p>
            <a:pPr marL="685800" lvl="1" indent="-342900">
              <a:buFont typeface="Wingdings" panose="05000000000000000000" pitchFamily="2" charset="2"/>
              <a:buChar char="v"/>
            </a:pPr>
            <a:r>
              <a:rPr lang="en-US" sz="2400" dirty="0"/>
              <a:t>Underwriting</a:t>
            </a:r>
          </a:p>
          <a:p>
            <a:pPr marL="685800" lvl="1" indent="-342900">
              <a:buFont typeface="Wingdings" panose="05000000000000000000" pitchFamily="2" charset="2"/>
              <a:buChar char="v"/>
            </a:pPr>
            <a:r>
              <a:rPr lang="en-US" sz="2400" dirty="0"/>
              <a:t>Loan purpose</a:t>
            </a:r>
          </a:p>
          <a:p>
            <a:pPr marL="685800" lvl="1" indent="-342900">
              <a:spcAft>
                <a:spcPts val="900"/>
              </a:spcAft>
              <a:buFont typeface="Wingdings" panose="05000000000000000000" pitchFamily="2" charset="2"/>
              <a:buChar char="v"/>
            </a:pPr>
            <a:r>
              <a:rPr lang="en-US" sz="2400" dirty="0"/>
              <a:t>Naming and branding</a:t>
            </a:r>
          </a:p>
          <a:p>
            <a:pPr marL="214313" indent="-214313">
              <a:spcAft>
                <a:spcPts val="900"/>
              </a:spcAft>
              <a:buFont typeface="Arial" panose="020B0604020202020204" pitchFamily="34" charset="0"/>
              <a:buChar char="•"/>
            </a:pPr>
            <a:r>
              <a:rPr lang="en-US" sz="2400" dirty="0"/>
              <a:t>Collaboration with a community-based nonprofit may enhance uptake and implementation</a:t>
            </a:r>
          </a:p>
          <a:p>
            <a:pPr marL="214313" indent="-214313">
              <a:spcAft>
                <a:spcPts val="900"/>
              </a:spcAft>
              <a:buFont typeface="Arial" panose="020B0604020202020204" pitchFamily="34" charset="0"/>
              <a:buChar char="•"/>
            </a:pPr>
            <a:endParaRPr lang="en-US" sz="2400" dirty="0"/>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42850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457200" y="1219200"/>
            <a:ext cx="5181600" cy="4572000"/>
          </a:xfrm>
        </p:spPr>
        <p:txBody>
          <a:bodyPr>
            <a:normAutofit fontScale="92500" lnSpcReduction="20000"/>
          </a:bodyPr>
          <a:lstStyle/>
          <a:p>
            <a:pPr>
              <a:spcBef>
                <a:spcPts val="0"/>
              </a:spcBef>
              <a:spcAft>
                <a:spcPts val="1200"/>
              </a:spcAft>
              <a:buClrTx/>
              <a:buFont typeface="Wingdings" panose="05000000000000000000" pitchFamily="2" charset="2"/>
              <a:buChar char="§"/>
            </a:pPr>
            <a:r>
              <a:rPr lang="en-US" dirty="0"/>
              <a:t>FINRA is largest independent, non-governmental regulator of brokers and brokerage firms</a:t>
            </a:r>
          </a:p>
          <a:p>
            <a:pPr eaLnBrk="1" hangingPunct="1">
              <a:spcBef>
                <a:spcPts val="0"/>
              </a:spcBef>
              <a:spcAft>
                <a:spcPts val="1200"/>
              </a:spcAft>
              <a:buClrTx/>
              <a:buFont typeface="Wingdings" panose="05000000000000000000" pitchFamily="2" charset="2"/>
              <a:buChar char="§"/>
            </a:pPr>
            <a:r>
              <a:rPr lang="en-US" dirty="0"/>
              <a:t>Created under federal law (Maloney Act of 1938)</a:t>
            </a:r>
          </a:p>
          <a:p>
            <a:pPr eaLnBrk="1" hangingPunct="1">
              <a:spcBef>
                <a:spcPts val="0"/>
              </a:spcBef>
              <a:spcAft>
                <a:spcPts val="1200"/>
              </a:spcAft>
              <a:buClrTx/>
              <a:buFont typeface="Wingdings" panose="05000000000000000000" pitchFamily="2" charset="2"/>
              <a:buChar char="§"/>
            </a:pPr>
            <a:r>
              <a:rPr lang="en-US" dirty="0"/>
              <a:t>Works in partnership with, and is overseen by, SEC</a:t>
            </a:r>
          </a:p>
          <a:p>
            <a:pPr eaLnBrk="1" hangingPunct="1">
              <a:spcBef>
                <a:spcPts val="0"/>
              </a:spcBef>
              <a:spcAft>
                <a:spcPts val="1200"/>
              </a:spcAft>
              <a:buClrTx/>
              <a:buFont typeface="Wingdings" panose="05000000000000000000" pitchFamily="2" charset="2"/>
              <a:buChar char="§"/>
            </a:pPr>
            <a:r>
              <a:rPr lang="en-US" dirty="0"/>
              <a:t>Mission:</a:t>
            </a:r>
          </a:p>
          <a:p>
            <a:pPr marL="795338" lvl="1" indent="-342900" eaLnBrk="1" hangingPunct="1">
              <a:spcBef>
                <a:spcPts val="0"/>
              </a:spcBef>
              <a:spcAft>
                <a:spcPts val="1200"/>
              </a:spcAft>
              <a:buClrTx/>
              <a:buFont typeface="Wingdings" panose="05000000000000000000" pitchFamily="2" charset="2"/>
              <a:buChar char="§"/>
            </a:pPr>
            <a:r>
              <a:rPr lang="en-US" sz="2000" b="1" dirty="0"/>
              <a:t>Investor protection</a:t>
            </a:r>
          </a:p>
          <a:p>
            <a:pPr marL="795338" lvl="1" indent="-342900" eaLnBrk="1" hangingPunct="1">
              <a:spcBef>
                <a:spcPts val="0"/>
              </a:spcBef>
              <a:spcAft>
                <a:spcPts val="1200"/>
              </a:spcAft>
              <a:buClrTx/>
              <a:buFont typeface="Wingdings" panose="05000000000000000000" pitchFamily="2" charset="2"/>
              <a:buChar char="§"/>
            </a:pPr>
            <a:r>
              <a:rPr lang="en-US" sz="2000" b="1" dirty="0"/>
              <a:t>Market integrity</a:t>
            </a:r>
          </a:p>
          <a:p>
            <a:pPr eaLnBrk="1" hangingPunct="1"/>
            <a:endParaRPr lang="en-US" dirty="0"/>
          </a:p>
        </p:txBody>
      </p:sp>
      <p:sp>
        <p:nvSpPr>
          <p:cNvPr id="4099" name="Rectangle 2"/>
          <p:cNvSpPr>
            <a:spLocks noGrp="1" noChangeArrowheads="1"/>
          </p:cNvSpPr>
          <p:nvPr>
            <p:ph type="title" idx="4294967295"/>
          </p:nvPr>
        </p:nvSpPr>
        <p:spPr>
          <a:xfrm>
            <a:off x="0" y="0"/>
            <a:ext cx="9144000" cy="838200"/>
          </a:xfrm>
        </p:spPr>
        <p:txBody>
          <a:bodyPr>
            <a:normAutofit/>
          </a:bodyPr>
          <a:lstStyle/>
          <a:p>
            <a:pPr eaLnBrk="1" hangingPunct="1"/>
            <a:r>
              <a:rPr lang="en-US" dirty="0"/>
              <a:t>Who We Are</a:t>
            </a:r>
          </a:p>
        </p:txBody>
      </p:sp>
      <p:graphicFrame>
        <p:nvGraphicFramePr>
          <p:cNvPr id="2" name="Object 1"/>
          <p:cNvGraphicFramePr>
            <a:graphicFrameLocks noChangeAspect="1"/>
          </p:cNvGraphicFramePr>
          <p:nvPr>
            <p:extLst/>
          </p:nvPr>
        </p:nvGraphicFramePr>
        <p:xfrm>
          <a:off x="6019800" y="1295400"/>
          <a:ext cx="2841079" cy="4389356"/>
        </p:xfrm>
        <a:graphic>
          <a:graphicData uri="http://schemas.openxmlformats.org/presentationml/2006/ole">
            <mc:AlternateContent xmlns:mc="http://schemas.openxmlformats.org/markup-compatibility/2006">
              <mc:Choice xmlns:v="urn:schemas-microsoft-com:vml" Requires="v">
                <p:oleObj spid="_x0000_s1034" name="Acrobat Document" r:id="rId4" imgW="6034886" imgH="9326787" progId="AcroExch.Document.11">
                  <p:embed/>
                </p:oleObj>
              </mc:Choice>
              <mc:Fallback>
                <p:oleObj name="Acrobat Document" r:id="rId4" imgW="6034886" imgH="9326787" progId="AcroExch.Document.11">
                  <p:embed/>
                  <p:pic>
                    <p:nvPicPr>
                      <p:cNvPr id="2" name="Object 1"/>
                      <p:cNvPicPr/>
                      <p:nvPr/>
                    </p:nvPicPr>
                    <p:blipFill>
                      <a:blip r:embed="rId5"/>
                      <a:stretch>
                        <a:fillRect/>
                      </a:stretch>
                    </p:blipFill>
                    <p:spPr>
                      <a:xfrm>
                        <a:off x="6019800" y="1295400"/>
                        <a:ext cx="2841079" cy="4389356"/>
                      </a:xfrm>
                      <a:prstGeom prst="rect">
                        <a:avLst/>
                      </a:prstGeom>
                    </p:spPr>
                  </p:pic>
                </p:oleObj>
              </mc:Fallback>
            </mc:AlternateContent>
          </a:graphicData>
        </a:graphic>
      </p:graphicFrame>
    </p:spTree>
    <p:extLst>
      <p:ext uri="{BB962C8B-B14F-4D97-AF65-F5344CB8AC3E}">
        <p14:creationId xmlns:p14="http://schemas.microsoft.com/office/powerpoint/2010/main" val="1611369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20"/>
            <a:ext cx="9144000" cy="987552"/>
          </a:xfrm>
        </p:spPr>
        <p:txBody>
          <a:bodyPr>
            <a:normAutofit/>
          </a:bodyPr>
          <a:lstStyle/>
          <a:p>
            <a:r>
              <a:rPr lang="en-US" b="1" dirty="0">
                <a:latin typeface="Calibri" panose="020F0502020204030204" pitchFamily="34" charset="0"/>
                <a:cs typeface="Calibri" panose="020F0502020204030204" pitchFamily="34" charset="0"/>
              </a:rPr>
              <a:t>Turn-Key Implementation Tools</a:t>
            </a:r>
          </a:p>
        </p:txBody>
      </p:sp>
      <p:pic>
        <p:nvPicPr>
          <p:cNvPr id="8" name="Content Placeholder 7"/>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a:stretch/>
        </p:blipFill>
        <p:spPr bwMode="auto">
          <a:xfrm>
            <a:off x="76200" y="5942445"/>
            <a:ext cx="3918317" cy="83935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45723" y="2185111"/>
            <a:ext cx="5056496" cy="300082"/>
          </a:xfrm>
          <a:prstGeom prst="rect">
            <a:avLst/>
          </a:prstGeom>
          <a:noFill/>
        </p:spPr>
        <p:txBody>
          <a:bodyPr wrap="square" rtlCol="0">
            <a:spAutoFit/>
          </a:bodyPr>
          <a:lstStyle/>
          <a:p>
            <a:pPr marL="214313" indent="-214313">
              <a:buFont typeface="Arial" panose="020B0604020202020204" pitchFamily="34" charset="0"/>
              <a:buChar char="•"/>
            </a:pPr>
            <a:endParaRPr lang="en-US" sz="1350"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93" t="1803" r="551" b="2151"/>
          <a:stretch/>
        </p:blipFill>
        <p:spPr bwMode="auto">
          <a:xfrm>
            <a:off x="4191000" y="1641963"/>
            <a:ext cx="4191000" cy="2200470"/>
          </a:xfrm>
          <a:prstGeom prst="rect">
            <a:avLst/>
          </a:prstGeom>
          <a:ln w="3175">
            <a:solidFill>
              <a:schemeClr val="tx1"/>
            </a:solidFill>
          </a:ln>
          <a:extLst>
            <a:ext uri="{53640926-AAD7-44D8-BBD7-CCE9431645EC}">
              <a14:shadowObscured xmlns:a14="http://schemas.microsoft.com/office/drawing/2010/main"/>
            </a:ext>
          </a:extLst>
        </p:spPr>
      </p:pic>
      <p:sp>
        <p:nvSpPr>
          <p:cNvPr id="4" name="TextBox 3"/>
          <p:cNvSpPr txBox="1"/>
          <p:nvPr/>
        </p:nvSpPr>
        <p:spPr>
          <a:xfrm>
            <a:off x="4191000" y="4527912"/>
            <a:ext cx="4855062" cy="600164"/>
          </a:xfrm>
          <a:prstGeom prst="rect">
            <a:avLst/>
          </a:prstGeom>
          <a:noFill/>
        </p:spPr>
        <p:txBody>
          <a:bodyPr wrap="square" rtlCol="0">
            <a:spAutoFit/>
          </a:bodyPr>
          <a:lstStyle/>
          <a:p>
            <a:r>
              <a:rPr lang="en-US" sz="3300" b="1" dirty="0">
                <a:solidFill>
                  <a:schemeClr val="accent5">
                    <a:lumMod val="50000"/>
                  </a:schemeClr>
                </a:solidFill>
              </a:rPr>
              <a:t>Filene.org/ESSDL</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rcRect l="21144" t="12883" r="34587" b="1431"/>
          <a:stretch>
            <a:fillRect/>
          </a:stretch>
        </p:blipFill>
        <p:spPr bwMode="auto">
          <a:xfrm>
            <a:off x="838200" y="1524000"/>
            <a:ext cx="2531536" cy="330399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003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9144000" cy="2438404"/>
          </a:xfrm>
        </p:spPr>
        <p:txBody>
          <a:bodyPr>
            <a:normAutofit/>
          </a:bodyPr>
          <a:lstStyle/>
          <a:p>
            <a:r>
              <a:rPr lang="en-US" dirty="0"/>
              <a:t>FINRA’s Commitment </a:t>
            </a:r>
            <a:br>
              <a:rPr lang="en-US" dirty="0"/>
            </a:br>
            <a:r>
              <a:rPr lang="en-US" dirty="0"/>
              <a:t>to Investor Education </a:t>
            </a:r>
            <a:br>
              <a:rPr lang="en-US" dirty="0"/>
            </a:br>
            <a:endParaRPr lang="en-US" dirty="0"/>
          </a:p>
        </p:txBody>
      </p:sp>
    </p:spTree>
    <p:extLst>
      <p:ext uri="{BB962C8B-B14F-4D97-AF65-F5344CB8AC3E}">
        <p14:creationId xmlns:p14="http://schemas.microsoft.com/office/powerpoint/2010/main" val="355724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idx="1"/>
          </p:nvPr>
        </p:nvSpPr>
        <p:spPr>
          <a:xfrm>
            <a:off x="304800" y="1143000"/>
            <a:ext cx="8229600" cy="4525963"/>
          </a:xfrm>
        </p:spPr>
        <p:txBody>
          <a:bodyPr>
            <a:normAutofit fontScale="92500" lnSpcReduction="10000"/>
          </a:bodyPr>
          <a:lstStyle/>
          <a:p>
            <a:pPr marL="0" indent="0" eaLnBrk="1" hangingPunct="1">
              <a:lnSpc>
                <a:spcPct val="90000"/>
              </a:lnSpc>
              <a:spcBef>
                <a:spcPts val="0"/>
              </a:spcBef>
              <a:spcAft>
                <a:spcPts val="1200"/>
              </a:spcAft>
              <a:buClrTx/>
              <a:buNone/>
            </a:pPr>
            <a:r>
              <a:rPr lang="en-US" dirty="0"/>
              <a:t>FINRA touches virtually every aspect of the securities business</a:t>
            </a:r>
          </a:p>
          <a:p>
            <a:pPr marL="750887" indent="-457200">
              <a:lnSpc>
                <a:spcPct val="90000"/>
              </a:lnSpc>
              <a:spcBef>
                <a:spcPts val="0"/>
              </a:spcBef>
              <a:spcAft>
                <a:spcPts val="1200"/>
              </a:spcAft>
              <a:buClrTx/>
              <a:buFont typeface="Wingdings" panose="05000000000000000000" pitchFamily="2" charset="2"/>
              <a:buChar char="§"/>
            </a:pPr>
            <a:r>
              <a:rPr lang="en-US" dirty="0"/>
              <a:t>Registering and licensing industry participants</a:t>
            </a:r>
          </a:p>
          <a:p>
            <a:pPr marL="750887" indent="-457200">
              <a:lnSpc>
                <a:spcPct val="90000"/>
              </a:lnSpc>
              <a:spcBef>
                <a:spcPts val="0"/>
              </a:spcBef>
              <a:spcAft>
                <a:spcPts val="1200"/>
              </a:spcAft>
              <a:buClrTx/>
              <a:buFont typeface="Wingdings" panose="05000000000000000000" pitchFamily="2" charset="2"/>
              <a:buChar char="§"/>
            </a:pPr>
            <a:r>
              <a:rPr lang="en-US" dirty="0"/>
              <a:t>Examining securities firms for compliance with rules</a:t>
            </a:r>
          </a:p>
          <a:p>
            <a:pPr marL="750887" indent="-457200">
              <a:lnSpc>
                <a:spcPct val="90000"/>
              </a:lnSpc>
              <a:spcBef>
                <a:spcPts val="0"/>
              </a:spcBef>
              <a:spcAft>
                <a:spcPts val="1200"/>
              </a:spcAft>
              <a:buClrTx/>
              <a:buFont typeface="Wingdings" panose="05000000000000000000" pitchFamily="2" charset="2"/>
              <a:buChar char="§"/>
            </a:pPr>
            <a:r>
              <a:rPr lang="en-US" dirty="0"/>
              <a:t>Enforcing those rules and federal securities laws</a:t>
            </a:r>
          </a:p>
          <a:p>
            <a:pPr marL="750887" indent="-457200">
              <a:lnSpc>
                <a:spcPct val="90000"/>
              </a:lnSpc>
              <a:spcBef>
                <a:spcPts val="0"/>
              </a:spcBef>
              <a:spcAft>
                <a:spcPts val="1200"/>
              </a:spcAft>
              <a:buClrTx/>
              <a:buFont typeface="Wingdings" panose="05000000000000000000" pitchFamily="2" charset="2"/>
              <a:buChar char="§"/>
            </a:pPr>
            <a:r>
              <a:rPr lang="en-US" dirty="0"/>
              <a:t>Informing and educating investing public</a:t>
            </a:r>
          </a:p>
          <a:p>
            <a:pPr marL="750887" indent="-457200">
              <a:lnSpc>
                <a:spcPct val="90000"/>
              </a:lnSpc>
              <a:spcBef>
                <a:spcPts val="0"/>
              </a:spcBef>
              <a:spcAft>
                <a:spcPts val="1200"/>
              </a:spcAft>
              <a:buClrTx/>
              <a:buFont typeface="Wingdings" panose="05000000000000000000" pitchFamily="2" charset="2"/>
              <a:buChar char="§"/>
            </a:pPr>
            <a:r>
              <a:rPr lang="en-US" dirty="0"/>
              <a:t>Providing trade reporting and other industry utilities</a:t>
            </a:r>
          </a:p>
        </p:txBody>
      </p:sp>
      <p:sp>
        <p:nvSpPr>
          <p:cNvPr id="5123" name="Rectangle 2"/>
          <p:cNvSpPr>
            <a:spLocks noGrp="1" noChangeArrowheads="1"/>
          </p:cNvSpPr>
          <p:nvPr>
            <p:ph type="title" idx="4294967295"/>
          </p:nvPr>
        </p:nvSpPr>
        <p:spPr>
          <a:xfrm>
            <a:off x="0" y="0"/>
            <a:ext cx="9144000" cy="838200"/>
          </a:xfrm>
        </p:spPr>
        <p:txBody>
          <a:bodyPr>
            <a:normAutofit/>
          </a:bodyPr>
          <a:lstStyle/>
          <a:p>
            <a:pPr eaLnBrk="1" hangingPunct="1"/>
            <a:r>
              <a:rPr lang="en-US" dirty="0"/>
              <a:t>What We Do</a:t>
            </a:r>
          </a:p>
        </p:txBody>
      </p:sp>
    </p:spTree>
    <p:extLst>
      <p:ext uri="{BB962C8B-B14F-4D97-AF65-F5344CB8AC3E}">
        <p14:creationId xmlns:p14="http://schemas.microsoft.com/office/powerpoint/2010/main" val="385257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0" y="0"/>
            <a:ext cx="9144000" cy="1329559"/>
          </a:xfrm>
        </p:spPr>
        <p:txBody>
          <a:bodyPr>
            <a:noAutofit/>
          </a:bodyPr>
          <a:lstStyle/>
          <a:p>
            <a:pPr eaLnBrk="1" hangingPunct="1"/>
            <a:br>
              <a:rPr lang="en-US" sz="3200" dirty="0"/>
            </a:br>
            <a:r>
              <a:rPr lang="en-US" sz="3200" dirty="0"/>
              <a:t>FINRA Investor Education and the </a:t>
            </a:r>
            <a:br>
              <a:rPr lang="en-US" sz="3200" dirty="0"/>
            </a:br>
            <a:r>
              <a:rPr lang="en-US" sz="3200" dirty="0"/>
              <a:t>FINRA Investor Education Foundation</a:t>
            </a:r>
            <a:br>
              <a:rPr lang="en-US" sz="3200" dirty="0"/>
            </a:br>
            <a:endParaRPr lang="en-US" sz="3200" dirty="0"/>
          </a:p>
        </p:txBody>
      </p:sp>
      <p:pic>
        <p:nvPicPr>
          <p:cNvPr id="2" name="Picture 1"/>
          <p:cNvPicPr>
            <a:picLocks noChangeAspect="1"/>
          </p:cNvPicPr>
          <p:nvPr/>
        </p:nvPicPr>
        <p:blipFill>
          <a:blip r:embed="rId3"/>
          <a:stretch>
            <a:fillRect/>
          </a:stretch>
        </p:blipFill>
        <p:spPr>
          <a:xfrm>
            <a:off x="533400" y="1371600"/>
            <a:ext cx="7877175" cy="4438650"/>
          </a:xfrm>
          <a:prstGeom prst="rect">
            <a:avLst/>
          </a:prstGeom>
        </p:spPr>
      </p:pic>
    </p:spTree>
    <p:extLst>
      <p:ext uri="{BB962C8B-B14F-4D97-AF65-F5344CB8AC3E}">
        <p14:creationId xmlns:p14="http://schemas.microsoft.com/office/powerpoint/2010/main" val="2729175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1" y="0"/>
            <a:ext cx="9144000" cy="990600"/>
          </a:xfrm>
        </p:spPr>
        <p:txBody>
          <a:bodyPr>
            <a:noAutofit/>
          </a:bodyPr>
          <a:lstStyle/>
          <a:p>
            <a:pPr eaLnBrk="1" hangingPunct="1"/>
            <a:r>
              <a:rPr lang="en-US" sz="3600" dirty="0"/>
              <a:t>Public Resources: FINRA.org/Investors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066800"/>
            <a:ext cx="6975746" cy="5653642"/>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15981"/>
          <a:stretch/>
        </p:blipFill>
        <p:spPr>
          <a:xfrm>
            <a:off x="6423118" y="1676400"/>
            <a:ext cx="2438400" cy="3931045"/>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6293036" y="2743200"/>
            <a:ext cx="2698564" cy="2057402"/>
            <a:chOff x="667934" y="2124851"/>
            <a:chExt cx="1892710" cy="1781532"/>
          </a:xfrm>
        </p:grpSpPr>
        <p:sp>
          <p:nvSpPr>
            <p:cNvPr id="9" name="Oval 8"/>
            <p:cNvSpPr/>
            <p:nvPr/>
          </p:nvSpPr>
          <p:spPr bwMode="auto">
            <a:xfrm>
              <a:off x="667934" y="2124851"/>
              <a:ext cx="1892710" cy="446984"/>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4" charset="-128"/>
              </a:endParaRPr>
            </a:p>
          </p:txBody>
        </p:sp>
        <p:sp>
          <p:nvSpPr>
            <p:cNvPr id="10" name="Oval 9"/>
            <p:cNvSpPr/>
            <p:nvPr/>
          </p:nvSpPr>
          <p:spPr bwMode="auto">
            <a:xfrm>
              <a:off x="667934" y="3416340"/>
              <a:ext cx="1892710" cy="490043"/>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4" charset="-128"/>
              </a:endParaRPr>
            </a:p>
          </p:txBody>
        </p:sp>
      </p:grpSp>
      <p:sp>
        <p:nvSpPr>
          <p:cNvPr id="14" name="Oval 13"/>
          <p:cNvSpPr/>
          <p:nvPr/>
        </p:nvSpPr>
        <p:spPr bwMode="auto">
          <a:xfrm>
            <a:off x="2667000" y="2547124"/>
            <a:ext cx="1447800" cy="348476"/>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4" charset="-128"/>
            </a:endParaRPr>
          </a:p>
        </p:txBody>
      </p:sp>
      <p:sp>
        <p:nvSpPr>
          <p:cNvPr id="15" name="Oval 14"/>
          <p:cNvSpPr/>
          <p:nvPr/>
        </p:nvSpPr>
        <p:spPr bwMode="auto">
          <a:xfrm>
            <a:off x="5060766" y="6323429"/>
            <a:ext cx="1721034" cy="382171"/>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4" charset="-128"/>
            </a:endParaRPr>
          </a:p>
        </p:txBody>
      </p:sp>
    </p:spTree>
    <p:extLst>
      <p:ext uri="{BB962C8B-B14F-4D97-AF65-F5344CB8AC3E}">
        <p14:creationId xmlns:p14="http://schemas.microsoft.com/office/powerpoint/2010/main" val="408431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500"/>
                                        <p:tgtEl>
                                          <p:spTgt spid="14"/>
                                        </p:tgtEl>
                                      </p:cBhvr>
                                    </p:animEffect>
                                  </p:childTnLst>
                                </p:cTn>
                              </p:par>
                            </p:childTnLst>
                          </p:cTn>
                        </p:par>
                        <p:par>
                          <p:cTn id="8" fill="hold">
                            <p:stCondLst>
                              <p:cond delay="1500"/>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1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500"/>
                            </p:stCondLst>
                            <p:childTnLst>
                              <p:par>
                                <p:cTn id="20" presetID="53" presetClass="entr" presetSubtype="16" fill="hold" nodeType="after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49643"/>
          </a:xfrm>
        </p:spPr>
        <p:txBody>
          <a:bodyPr>
            <a:normAutofit/>
          </a:bodyPr>
          <a:lstStyle/>
          <a:p>
            <a:r>
              <a:rPr lang="en-US" dirty="0"/>
              <a:t>Investor Alerts </a:t>
            </a:r>
          </a:p>
        </p:txBody>
      </p:sp>
      <p:sp>
        <p:nvSpPr>
          <p:cNvPr id="6" name="Rectangle 3"/>
          <p:cNvSpPr txBox="1">
            <a:spLocks noRot="1" noChangeArrowheads="1"/>
          </p:cNvSpPr>
          <p:nvPr/>
        </p:nvSpPr>
        <p:spPr>
          <a:xfrm>
            <a:off x="457200" y="1371600"/>
            <a:ext cx="7315200" cy="28495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688975" indent="-231775"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75000"/>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chemeClr val="tx2">
                  <a:lumMod val="75000"/>
                </a:schemeClr>
              </a:buClr>
            </a:pPr>
            <a:endParaRPr lang="en-US" altLang="en-US" sz="2400" dirty="0"/>
          </a:p>
          <a:p>
            <a:pPr lvl="1">
              <a:buClr>
                <a:schemeClr val="tx2">
                  <a:lumMod val="75000"/>
                </a:schemeClr>
              </a:buClr>
            </a:pPr>
            <a:endParaRPr lang="en-US" sz="2400" dirty="0"/>
          </a:p>
          <a:p>
            <a:pPr lvl="1">
              <a:buClr>
                <a:schemeClr val="tx2">
                  <a:lumMod val="75000"/>
                </a:schemeClr>
              </a:buClr>
            </a:pPr>
            <a:endParaRPr lang="en-US" sz="2400" dirty="0"/>
          </a:p>
        </p:txBody>
      </p:sp>
      <p:sp>
        <p:nvSpPr>
          <p:cNvPr id="3" name="Rectangle 2"/>
          <p:cNvSpPr/>
          <p:nvPr/>
        </p:nvSpPr>
        <p:spPr>
          <a:xfrm>
            <a:off x="1752600" y="3429000"/>
            <a:ext cx="548640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a:t>Inherited IRAs—What You Need to Know</a:t>
            </a:r>
            <a:endParaRPr lang="en-US" sz="24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404" y="2362200"/>
            <a:ext cx="4284453" cy="6104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02" y="4114800"/>
            <a:ext cx="6485898"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txBox="1">
            <a:spLocks noChangeArrowheads="1"/>
          </p:cNvSpPr>
          <p:nvPr/>
        </p:nvSpPr>
        <p:spPr>
          <a:xfrm>
            <a:off x="175404" y="1189726"/>
            <a:ext cx="4572000" cy="193447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688975" indent="-231775"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75000"/>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Driven by listening to investors, regulatory landscape, media, partners</a:t>
            </a:r>
          </a:p>
          <a:p>
            <a:pPr marL="342900" indent="-342900">
              <a:buFont typeface="Arial" panose="020B0604020202020204" pitchFamily="34" charset="0"/>
              <a:buChar char="•"/>
            </a:pPr>
            <a:r>
              <a:rPr lang="en-US" sz="2000" dirty="0"/>
              <a:t>Topics range from topical to general</a:t>
            </a:r>
          </a:p>
          <a:p>
            <a:pPr marL="342900" indent="-342900">
              <a:buFont typeface="Arial" panose="020B0604020202020204" pitchFamily="34" charset="0"/>
              <a:buChar char="•"/>
            </a:pPr>
            <a:r>
              <a:rPr lang="en-US" sz="2000" dirty="0"/>
              <a:t>Urgent (911) and Good to Know (411)</a:t>
            </a:r>
          </a:p>
          <a:p>
            <a:pPr marL="457200" indent="-457200">
              <a:buFont typeface="Arial" panose="020B0604020202020204" pitchFamily="34" charset="0"/>
              <a:buChar char="•"/>
            </a:pPr>
            <a:endParaRPr lang="en-US" dirty="0"/>
          </a:p>
        </p:txBody>
      </p:sp>
      <p:sp>
        <p:nvSpPr>
          <p:cNvPr id="4" name="Rectangle 3"/>
          <p:cNvSpPr/>
          <p:nvPr/>
        </p:nvSpPr>
        <p:spPr>
          <a:xfrm>
            <a:off x="5867400" y="1624584"/>
            <a:ext cx="2531853" cy="523220"/>
          </a:xfrm>
          <a:prstGeom prst="rect">
            <a:avLst/>
          </a:prstGeom>
          <a:solidFill>
            <a:schemeClr val="accent1">
              <a:lumMod val="40000"/>
              <a:lumOff val="60000"/>
            </a:schemeClr>
          </a:solidFill>
        </p:spPr>
        <p:txBody>
          <a:bodyPr wrap="square">
            <a:spAutoFit/>
          </a:bodyPr>
          <a:lstStyle/>
          <a:p>
            <a:r>
              <a:rPr lang="en-US" sz="1400" b="1" dirty="0"/>
              <a:t>Beware of Stock Fraud in </a:t>
            </a:r>
          </a:p>
          <a:p>
            <a:r>
              <a:rPr lang="en-US" sz="1400" b="1" dirty="0"/>
              <a:t>the Wake of Hurricane Harvey</a:t>
            </a:r>
            <a:endParaRPr lang="en-US" sz="1400" dirty="0"/>
          </a:p>
        </p:txBody>
      </p:sp>
    </p:spTree>
    <p:extLst>
      <p:ext uri="{BB962C8B-B14F-4D97-AF65-F5344CB8AC3E}">
        <p14:creationId xmlns:p14="http://schemas.microsoft.com/office/powerpoint/2010/main" val="67303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a:t>Investor Helpline</a:t>
            </a:r>
          </a:p>
        </p:txBody>
      </p:sp>
      <p:sp>
        <p:nvSpPr>
          <p:cNvPr id="3" name="Content Placeholder 2"/>
          <p:cNvSpPr>
            <a:spLocks noGrp="1"/>
          </p:cNvSpPr>
          <p:nvPr>
            <p:ph sz="half" idx="1"/>
          </p:nvPr>
        </p:nvSpPr>
        <p:spPr>
          <a:xfrm>
            <a:off x="304800" y="1363944"/>
            <a:ext cx="8382000" cy="3284256"/>
          </a:xfrm>
        </p:spPr>
        <p:txBody>
          <a:bodyPr>
            <a:normAutofit/>
          </a:bodyPr>
          <a:lstStyle/>
          <a:p>
            <a:r>
              <a:rPr lang="en-US" dirty="0"/>
              <a:t>Handle investor calls in tandem with Senior Helpline </a:t>
            </a:r>
          </a:p>
          <a:p>
            <a:pPr marL="457200" indent="-457200">
              <a:buFont typeface="Arial" panose="020B0604020202020204" pitchFamily="34" charset="0"/>
              <a:buChar char="•"/>
            </a:pPr>
            <a:r>
              <a:rPr lang="en-US" dirty="0"/>
              <a:t>We hear real issues, in real time</a:t>
            </a:r>
          </a:p>
          <a:p>
            <a:pPr marL="457200" indent="-457200">
              <a:buFont typeface="Arial" panose="020B0604020202020204" pitchFamily="34" charset="0"/>
              <a:buChar char="•"/>
            </a:pPr>
            <a:r>
              <a:rPr lang="en-US" dirty="0"/>
              <a:t>We can provide unbiased information on specific issues (</a:t>
            </a:r>
            <a:r>
              <a:rPr lang="en-US" i="1" dirty="0"/>
              <a:t>staff prohibited from giving investors advice</a:t>
            </a:r>
            <a:r>
              <a:rPr lang="en-US" dirty="0"/>
              <a:t>)</a:t>
            </a:r>
          </a:p>
          <a:p>
            <a:pPr marL="457200" indent="-457200">
              <a:buFont typeface="Arial" panose="020B0604020202020204" pitchFamily="34" charset="0"/>
              <a:buChar char="•"/>
            </a:pPr>
            <a:r>
              <a:rPr lang="en-US" dirty="0"/>
              <a:t>Gather regulatory intelligence</a:t>
            </a:r>
          </a:p>
        </p:txBody>
      </p:sp>
      <p:sp>
        <p:nvSpPr>
          <p:cNvPr id="6" name="Rounded Rectangle 5"/>
          <p:cNvSpPr/>
          <p:nvPr/>
        </p:nvSpPr>
        <p:spPr>
          <a:xfrm>
            <a:off x="2352202" y="3960635"/>
            <a:ext cx="6639398" cy="244016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3342802" y="4079754"/>
            <a:ext cx="5529679" cy="2201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7919" tIns="76200" rIns="76200" bIns="76200" numCol="1" spcCol="1270" anchor="ctr" anchorCtr="0">
            <a:noAutofit/>
          </a:bodyPr>
          <a:lstStyle/>
          <a:p>
            <a:pPr marL="231775" lvl="0" indent="0" algn="ctr" defTabSz="889000">
              <a:lnSpc>
                <a:spcPct val="90000"/>
              </a:lnSpc>
              <a:spcBef>
                <a:spcPct val="0"/>
              </a:spcBef>
              <a:spcAft>
                <a:spcPct val="35000"/>
              </a:spcAft>
            </a:pPr>
            <a:r>
              <a:rPr lang="en-US" sz="1400" kern="1200" dirty="0"/>
              <a:t>“Normally I’m extremely cautious when it comes to investing. But in this case, I was desperate and wanted to believe [the people who called me]. </a:t>
            </a:r>
          </a:p>
          <a:p>
            <a:pPr marL="231775" lvl="0" indent="0" algn="ctr" defTabSz="889000">
              <a:lnSpc>
                <a:spcPct val="90000"/>
              </a:lnSpc>
              <a:spcBef>
                <a:spcPct val="0"/>
              </a:spcBef>
              <a:spcAft>
                <a:spcPct val="35000"/>
              </a:spcAft>
            </a:pPr>
            <a:br>
              <a:rPr lang="en-US" sz="1400" kern="1200" dirty="0"/>
            </a:br>
            <a:r>
              <a:rPr lang="en-US" sz="1400" kern="1200" dirty="0"/>
              <a:t>I want everyone to know these people are incredibly clever – and to be warned.”</a:t>
            </a:r>
          </a:p>
          <a:p>
            <a:pPr lvl="0" algn="r" defTabSz="889000">
              <a:lnSpc>
                <a:spcPct val="90000"/>
              </a:lnSpc>
              <a:spcBef>
                <a:spcPct val="0"/>
              </a:spcBef>
              <a:spcAft>
                <a:spcPct val="35000"/>
              </a:spcAft>
            </a:pPr>
            <a:r>
              <a:rPr lang="en-US" sz="700" kern="1200" dirty="0"/>
              <a:t>– </a:t>
            </a:r>
            <a:r>
              <a:rPr lang="en-US" sz="900" kern="1200" dirty="0"/>
              <a:t>Catherine Mulholland, Investor</a:t>
            </a:r>
            <a:br>
              <a:rPr lang="en-US" sz="900" kern="1200" dirty="0"/>
            </a:br>
            <a:r>
              <a:rPr lang="en-US" sz="900" kern="1200" dirty="0"/>
              <a:t>Grafton, NH</a:t>
            </a:r>
          </a:p>
        </p:txBody>
      </p:sp>
      <p:sp>
        <p:nvSpPr>
          <p:cNvPr id="5" name="Oval 4"/>
          <p:cNvSpPr/>
          <p:nvPr/>
        </p:nvSpPr>
        <p:spPr>
          <a:xfrm>
            <a:off x="2580802" y="4181579"/>
            <a:ext cx="2047333" cy="1998276"/>
          </a:xfrm>
          <a:prstGeom prst="ellipse">
            <a:avLst/>
          </a:prstGeom>
          <a:blipFill>
            <a:blip r:embed="rId2" cstate="print">
              <a:extLst>
                <a:ext uri="{28A0092B-C50C-407E-A947-70E740481C1C}">
                  <a14:useLocalDpi xmlns:a14="http://schemas.microsoft.com/office/drawing/2010/main" val="0"/>
                </a:ext>
              </a:extLst>
            </a:blip>
            <a:srcRect/>
            <a:stretch>
              <a:fillRect l="-16000" r="-1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94967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143000"/>
          </a:xfrm>
        </p:spPr>
        <p:txBody>
          <a:bodyPr>
            <a:normAutofit fontScale="90000"/>
          </a:bodyPr>
          <a:lstStyle/>
          <a:p>
            <a:r>
              <a:rPr lang="en-US" dirty="0"/>
              <a:t>FINRA Investor Education Foundation: </a:t>
            </a:r>
            <a:br>
              <a:rPr lang="en-US" dirty="0"/>
            </a:br>
            <a:r>
              <a:rPr lang="en-US" dirty="0"/>
              <a:t>Reach, Educate, Protect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50775320"/>
              </p:ext>
            </p:extLst>
          </p:nvPr>
        </p:nvGraphicFramePr>
        <p:xfrm>
          <a:off x="838200" y="1600200"/>
          <a:ext cx="7467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3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91583"/>
          </a:xfrm>
        </p:spPr>
        <p:txBody>
          <a:bodyPr>
            <a:normAutofit/>
          </a:bodyPr>
          <a:lstStyle/>
          <a:p>
            <a:r>
              <a:rPr lang="en-US" sz="3600" b="1" dirty="0">
                <a:latin typeface="Calibri" panose="020F0502020204030204" pitchFamily="34" charset="0"/>
                <a:cs typeface="Calibri" panose="020F0502020204030204" pitchFamily="34" charset="0"/>
              </a:rPr>
              <a:t>Employer-Sponsored Small-Dollar Loan</a:t>
            </a:r>
          </a:p>
        </p:txBody>
      </p:sp>
      <p:sp>
        <p:nvSpPr>
          <p:cNvPr id="3" name="Subtitle 2"/>
          <p:cNvSpPr>
            <a:spLocks noGrp="1"/>
          </p:cNvSpPr>
          <p:nvPr>
            <p:ph type="body" idx="1"/>
          </p:nvPr>
        </p:nvSpPr>
        <p:spPr>
          <a:xfrm>
            <a:off x="28903" y="1777892"/>
            <a:ext cx="5580925" cy="2336908"/>
          </a:xfrm>
        </p:spPr>
        <p:txBody>
          <a:bodyPr>
            <a:normAutofit/>
          </a:bodyPr>
          <a:lstStyle/>
          <a:p>
            <a:r>
              <a:rPr lang="en-US" sz="4000" dirty="0">
                <a:latin typeface="Calibri" panose="020F0502020204030204" pitchFamily="34" charset="0"/>
                <a:cs typeface="Calibri" panose="020F0502020204030204" pitchFamily="34" charset="0"/>
              </a:rPr>
              <a:t>Borrow Now.</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Prepare for Tomorrow.</a:t>
            </a:r>
          </a:p>
          <a:p>
            <a:endParaRPr lang="en-US" dirty="0"/>
          </a:p>
          <a:p>
            <a:r>
              <a:rPr lang="en-US" sz="2800" dirty="0"/>
              <a:t>A Smarter Small-Dollar Loan</a:t>
            </a:r>
          </a:p>
        </p:txBody>
      </p:sp>
      <p:pic>
        <p:nvPicPr>
          <p:cNvPr id="8" name="Content Placeholder 7"/>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a:stretch/>
        </p:blipFill>
        <p:spPr bwMode="auto">
          <a:xfrm>
            <a:off x="76200" y="5943600"/>
            <a:ext cx="3918317" cy="839355"/>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05400" y="1828800"/>
            <a:ext cx="3810000" cy="2895600"/>
          </a:xfrm>
          <a:prstGeom prst="rect">
            <a:avLst/>
          </a:prstGeom>
        </p:spPr>
      </p:pic>
    </p:spTree>
    <p:extLst>
      <p:ext uri="{BB962C8B-B14F-4D97-AF65-F5344CB8AC3E}">
        <p14:creationId xmlns:p14="http://schemas.microsoft.com/office/powerpoint/2010/main" val="2244293805"/>
      </p:ext>
    </p:extLst>
  </p:cSld>
  <p:clrMapOvr>
    <a:masterClrMapping/>
  </p:clrMapOvr>
</p:sld>
</file>

<file path=ppt/theme/theme1.xml><?xml version="1.0" encoding="utf-8"?>
<a:theme xmlns:a="http://schemas.openxmlformats.org/drawingml/2006/main" name="Office Theme">
  <a:themeElements>
    <a:clrScheme name="Custom 8">
      <a:dk1>
        <a:srgbClr val="000000"/>
      </a:dk1>
      <a:lt1>
        <a:srgbClr val="FFFFFF"/>
      </a:lt1>
      <a:dk2>
        <a:srgbClr val="233E66"/>
      </a:dk2>
      <a:lt2>
        <a:srgbClr val="EEECE1"/>
      </a:lt2>
      <a:accent1>
        <a:srgbClr val="0082D1"/>
      </a:accent1>
      <a:accent2>
        <a:srgbClr val="FB483C"/>
      </a:accent2>
      <a:accent3>
        <a:srgbClr val="93C305"/>
      </a:accent3>
      <a:accent4>
        <a:srgbClr val="233E66"/>
      </a:accent4>
      <a:accent5>
        <a:srgbClr val="3A7D9B"/>
      </a:accent5>
      <a:accent6>
        <a:srgbClr val="FFD043"/>
      </a:accent6>
      <a:hlink>
        <a:srgbClr val="0082D1"/>
      </a:hlink>
      <a:folHlink>
        <a:srgbClr val="9EC30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24957</TotalTime>
  <Words>898</Words>
  <Application>Microsoft Office PowerPoint</Application>
  <PresentationFormat>On-screen Show (4:3)</PresentationFormat>
  <Paragraphs>136</Paragraphs>
  <Slides>21</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ＭＳ Ｐゴシック</vt:lpstr>
      <vt:lpstr>Arial</vt:lpstr>
      <vt:lpstr>Calibri</vt:lpstr>
      <vt:lpstr>Courier New</vt:lpstr>
      <vt:lpstr>Times New Roman</vt:lpstr>
      <vt:lpstr>Wingdings</vt:lpstr>
      <vt:lpstr>Office Theme</vt:lpstr>
      <vt:lpstr>Acrobat Document</vt:lpstr>
      <vt:lpstr>FINRA’s Commitment  to Investor Education  </vt:lpstr>
      <vt:lpstr>Who We Are</vt:lpstr>
      <vt:lpstr>What We Do</vt:lpstr>
      <vt:lpstr> FINRA Investor Education and the  FINRA Investor Education Foundation </vt:lpstr>
      <vt:lpstr>Public Resources: FINRA.org/Investors</vt:lpstr>
      <vt:lpstr>Investor Alerts </vt:lpstr>
      <vt:lpstr>Investor Helpline</vt:lpstr>
      <vt:lpstr>FINRA Investor Education Foundation:  Reach, Educate, Protect</vt:lpstr>
      <vt:lpstr>Employer-Sponsored Small-Dollar Loan</vt:lpstr>
      <vt:lpstr>Employer-Sponsored Small-Dollar Loan</vt:lpstr>
      <vt:lpstr>Employer-Sponsored Small-Dollar Loan</vt:lpstr>
      <vt:lpstr>Employer Commitment</vt:lpstr>
      <vt:lpstr>PowerPoint Presentation</vt:lpstr>
      <vt:lpstr>Accessible Financial Services Incubator</vt:lpstr>
      <vt:lpstr>Accessible Financial Services Incubator</vt:lpstr>
      <vt:lpstr>Results for Financial Institutions</vt:lpstr>
      <vt:lpstr>Employer Outcomes</vt:lpstr>
      <vt:lpstr>Borrower Satisfaction</vt:lpstr>
      <vt:lpstr>Additional Findings</vt:lpstr>
      <vt:lpstr>Turn-Key Implementation Tools</vt:lpstr>
      <vt:lpstr>FINRA’s Commitment  to Investor Education  </vt:lpstr>
    </vt:vector>
  </TitlesOfParts>
  <Company>FINRA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Every Investor Needs to Know</dc:title>
  <dc:creator>Walsh, Gerri</dc:creator>
  <cp:lastModifiedBy>Cleveland Vaun (DISB)</cp:lastModifiedBy>
  <cp:revision>432</cp:revision>
  <cp:lastPrinted>2017-01-17T17:23:33Z</cp:lastPrinted>
  <dcterms:created xsi:type="dcterms:W3CDTF">2014-04-10T13:51:21Z</dcterms:created>
  <dcterms:modified xsi:type="dcterms:W3CDTF">2017-11-30T22:01:29Z</dcterms:modified>
</cp:coreProperties>
</file>