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7" r:id="rId3"/>
    <p:sldId id="269" r:id="rId4"/>
    <p:sldId id="270" r:id="rId5"/>
    <p:sldId id="272" r:id="rId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30150-48AA-B5FD-67F1-4E564FA75E9C}" v="17" dt="2022-07-21T18:37:14.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5"/>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Bill (DISB-Intern)" userId="S::bill.jones@intern.dc.gov::9e341294-fc52-4e3a-ba69-d4b53ea9c4e5" providerId="AD" clId="Web-{A1730150-48AA-B5FD-67F1-4E564FA75E9C}"/>
    <pc:docChg chg="modSld">
      <pc:chgData name="Jones, Bill (DISB-Intern)" userId="S::bill.jones@intern.dc.gov::9e341294-fc52-4e3a-ba69-d4b53ea9c4e5" providerId="AD" clId="Web-{A1730150-48AA-B5FD-67F1-4E564FA75E9C}" dt="2022-07-21T18:37:10.617" v="6" actId="20577"/>
      <pc:docMkLst>
        <pc:docMk/>
      </pc:docMkLst>
      <pc:sldChg chg="modSp">
        <pc:chgData name="Jones, Bill (DISB-Intern)" userId="S::bill.jones@intern.dc.gov::9e341294-fc52-4e3a-ba69-d4b53ea9c4e5" providerId="AD" clId="Web-{A1730150-48AA-B5FD-67F1-4E564FA75E9C}" dt="2022-07-21T18:37:10.617" v="6" actId="20577"/>
        <pc:sldMkLst>
          <pc:docMk/>
          <pc:sldMk cId="1587663727" sldId="269"/>
        </pc:sldMkLst>
        <pc:spChg chg="mod">
          <ac:chgData name="Jones, Bill (DISB-Intern)" userId="S::bill.jones@intern.dc.gov::9e341294-fc52-4e3a-ba69-d4b53ea9c4e5" providerId="AD" clId="Web-{A1730150-48AA-B5FD-67F1-4E564FA75E9C}" dt="2022-07-21T18:37:10.617" v="6" actId="20577"/>
          <ac:spMkLst>
            <pc:docMk/>
            <pc:sldMk cId="1587663727" sldId="269"/>
            <ac:spMk id="3086" creationId="{18084998-5B44-E844-B7BA-1E092141D8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EF9E710-153C-4E43-B6B9-9EC563DE51F3}"/>
              </a:ext>
            </a:extLst>
          </p:cNvPr>
          <p:cNvSpPr>
            <a:spLocks noGrp="1"/>
          </p:cNvSpPr>
          <p:nvPr>
            <p:ph type="dt" sz="half" idx="10"/>
          </p:nvPr>
        </p:nvSpPr>
        <p:spPr/>
        <p:txBody>
          <a:bodyPr/>
          <a:lstStyle>
            <a:lvl1pPr>
              <a:defRPr/>
            </a:lvl1pPr>
          </a:lstStyle>
          <a:p>
            <a:pPr>
              <a:defRPr/>
            </a:pPr>
            <a:fld id="{DE06E0EF-4270-FF48-89CB-2B9A120567D6}" type="datetimeFigureOut">
              <a:rPr lang="en-US"/>
              <a:pPr>
                <a:defRPr/>
              </a:pPr>
              <a:t>7/21/2022</a:t>
            </a:fld>
            <a:endParaRPr lang="en-US"/>
          </a:p>
        </p:txBody>
      </p:sp>
      <p:sp>
        <p:nvSpPr>
          <p:cNvPr id="5" name="Footer Placeholder 4">
            <a:extLst>
              <a:ext uri="{FF2B5EF4-FFF2-40B4-BE49-F238E27FC236}">
                <a16:creationId xmlns:a16="http://schemas.microsoft.com/office/drawing/2014/main" id="{EBF16A79-FC09-294A-8840-E0081B3A55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A37DAA-11AB-294A-BDD1-D97986C07ABC}"/>
              </a:ext>
            </a:extLst>
          </p:cNvPr>
          <p:cNvSpPr>
            <a:spLocks noGrp="1"/>
          </p:cNvSpPr>
          <p:nvPr>
            <p:ph type="sldNum" sz="quarter" idx="12"/>
          </p:nvPr>
        </p:nvSpPr>
        <p:spPr/>
        <p:txBody>
          <a:bodyPr/>
          <a:lstStyle>
            <a:lvl1pPr>
              <a:defRPr/>
            </a:lvl1pPr>
          </a:lstStyle>
          <a:p>
            <a:pPr>
              <a:defRPr/>
            </a:pPr>
            <a:fld id="{D971920F-48FF-FF49-AA5D-D0CD6D8FAEBE}" type="slidenum">
              <a:rPr lang="en-US"/>
              <a:pPr>
                <a:defRPr/>
              </a:pPr>
              <a:t>‹#›</a:t>
            </a:fld>
            <a:endParaRPr lang="en-US"/>
          </a:p>
        </p:txBody>
      </p:sp>
    </p:spTree>
    <p:extLst>
      <p:ext uri="{BB962C8B-B14F-4D97-AF65-F5344CB8AC3E}">
        <p14:creationId xmlns:p14="http://schemas.microsoft.com/office/powerpoint/2010/main" val="414076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2101C-32E4-734B-B88C-28F0926E71E8}"/>
              </a:ext>
            </a:extLst>
          </p:cNvPr>
          <p:cNvSpPr>
            <a:spLocks noGrp="1"/>
          </p:cNvSpPr>
          <p:nvPr>
            <p:ph type="dt" sz="half" idx="10"/>
          </p:nvPr>
        </p:nvSpPr>
        <p:spPr/>
        <p:txBody>
          <a:bodyPr/>
          <a:lstStyle>
            <a:lvl1pPr>
              <a:defRPr/>
            </a:lvl1pPr>
          </a:lstStyle>
          <a:p>
            <a:pPr>
              <a:defRPr/>
            </a:pPr>
            <a:fld id="{A15A8F49-B810-E641-AD25-D92F562C467B}" type="datetimeFigureOut">
              <a:rPr lang="en-US"/>
              <a:pPr>
                <a:defRPr/>
              </a:pPr>
              <a:t>7/21/2022</a:t>
            </a:fld>
            <a:endParaRPr lang="en-US"/>
          </a:p>
        </p:txBody>
      </p:sp>
      <p:sp>
        <p:nvSpPr>
          <p:cNvPr id="5" name="Footer Placeholder 4">
            <a:extLst>
              <a:ext uri="{FF2B5EF4-FFF2-40B4-BE49-F238E27FC236}">
                <a16:creationId xmlns:a16="http://schemas.microsoft.com/office/drawing/2014/main" id="{3207B246-57DC-634F-8030-E600EC6D4D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3A0247-74E4-024B-90FE-E713CCF605C4}"/>
              </a:ext>
            </a:extLst>
          </p:cNvPr>
          <p:cNvSpPr>
            <a:spLocks noGrp="1"/>
          </p:cNvSpPr>
          <p:nvPr>
            <p:ph type="sldNum" sz="quarter" idx="12"/>
          </p:nvPr>
        </p:nvSpPr>
        <p:spPr/>
        <p:txBody>
          <a:bodyPr/>
          <a:lstStyle>
            <a:lvl1pPr>
              <a:defRPr/>
            </a:lvl1pPr>
          </a:lstStyle>
          <a:p>
            <a:pPr>
              <a:defRPr/>
            </a:pPr>
            <a:fld id="{C95D591C-B255-B349-97D0-03D70A195ADB}" type="slidenum">
              <a:rPr lang="en-US"/>
              <a:pPr>
                <a:defRPr/>
              </a:pPr>
              <a:t>‹#›</a:t>
            </a:fld>
            <a:endParaRPr lang="en-US"/>
          </a:p>
        </p:txBody>
      </p:sp>
    </p:spTree>
    <p:extLst>
      <p:ext uri="{BB962C8B-B14F-4D97-AF65-F5344CB8AC3E}">
        <p14:creationId xmlns:p14="http://schemas.microsoft.com/office/powerpoint/2010/main" val="294010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B119C-BA69-DF47-B912-52597BF63CCD}"/>
              </a:ext>
            </a:extLst>
          </p:cNvPr>
          <p:cNvSpPr>
            <a:spLocks noGrp="1"/>
          </p:cNvSpPr>
          <p:nvPr>
            <p:ph type="dt" sz="half" idx="10"/>
          </p:nvPr>
        </p:nvSpPr>
        <p:spPr/>
        <p:txBody>
          <a:bodyPr/>
          <a:lstStyle>
            <a:lvl1pPr>
              <a:defRPr/>
            </a:lvl1pPr>
          </a:lstStyle>
          <a:p>
            <a:pPr>
              <a:defRPr/>
            </a:pPr>
            <a:fld id="{A10A20DD-8B82-5243-B42F-81B201D6BD05}" type="datetimeFigureOut">
              <a:rPr lang="en-US"/>
              <a:pPr>
                <a:defRPr/>
              </a:pPr>
              <a:t>7/21/2022</a:t>
            </a:fld>
            <a:endParaRPr lang="en-US"/>
          </a:p>
        </p:txBody>
      </p:sp>
      <p:sp>
        <p:nvSpPr>
          <p:cNvPr id="5" name="Footer Placeholder 4">
            <a:extLst>
              <a:ext uri="{FF2B5EF4-FFF2-40B4-BE49-F238E27FC236}">
                <a16:creationId xmlns:a16="http://schemas.microsoft.com/office/drawing/2014/main" id="{EC60D36A-EF70-D14B-A3F5-FC74708C2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F3188C-5533-5B46-B67D-54FC1C7DCB22}"/>
              </a:ext>
            </a:extLst>
          </p:cNvPr>
          <p:cNvSpPr>
            <a:spLocks noGrp="1"/>
          </p:cNvSpPr>
          <p:nvPr>
            <p:ph type="sldNum" sz="quarter" idx="12"/>
          </p:nvPr>
        </p:nvSpPr>
        <p:spPr/>
        <p:txBody>
          <a:bodyPr/>
          <a:lstStyle>
            <a:lvl1pPr>
              <a:defRPr/>
            </a:lvl1pPr>
          </a:lstStyle>
          <a:p>
            <a:pPr>
              <a:defRPr/>
            </a:pPr>
            <a:fld id="{55FF41A5-EA15-ED48-BA20-2649F687EFB3}" type="slidenum">
              <a:rPr lang="en-US"/>
              <a:pPr>
                <a:defRPr/>
              </a:pPr>
              <a:t>‹#›</a:t>
            </a:fld>
            <a:endParaRPr lang="en-US"/>
          </a:p>
        </p:txBody>
      </p:sp>
    </p:spTree>
    <p:extLst>
      <p:ext uri="{BB962C8B-B14F-4D97-AF65-F5344CB8AC3E}">
        <p14:creationId xmlns:p14="http://schemas.microsoft.com/office/powerpoint/2010/main" val="202011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6FE2-2808-D648-BBFE-A9D182F43561}"/>
              </a:ext>
            </a:extLst>
          </p:cNvPr>
          <p:cNvSpPr>
            <a:spLocks noGrp="1"/>
          </p:cNvSpPr>
          <p:nvPr>
            <p:ph type="dt" sz="half" idx="10"/>
          </p:nvPr>
        </p:nvSpPr>
        <p:spPr/>
        <p:txBody>
          <a:bodyPr/>
          <a:lstStyle>
            <a:lvl1pPr>
              <a:defRPr/>
            </a:lvl1pPr>
          </a:lstStyle>
          <a:p>
            <a:pPr>
              <a:defRPr/>
            </a:pPr>
            <a:fld id="{461AA357-E031-7646-9777-1BEDA94A61B5}" type="datetimeFigureOut">
              <a:rPr lang="en-US"/>
              <a:pPr>
                <a:defRPr/>
              </a:pPr>
              <a:t>7/21/2022</a:t>
            </a:fld>
            <a:endParaRPr lang="en-US"/>
          </a:p>
        </p:txBody>
      </p:sp>
      <p:sp>
        <p:nvSpPr>
          <p:cNvPr id="5" name="Footer Placeholder 4">
            <a:extLst>
              <a:ext uri="{FF2B5EF4-FFF2-40B4-BE49-F238E27FC236}">
                <a16:creationId xmlns:a16="http://schemas.microsoft.com/office/drawing/2014/main" id="{9737C245-C59A-C542-90CA-71E6E2BE0A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C05A66-A194-144D-9DB0-ADC7E1F5A4E0}"/>
              </a:ext>
            </a:extLst>
          </p:cNvPr>
          <p:cNvSpPr>
            <a:spLocks noGrp="1"/>
          </p:cNvSpPr>
          <p:nvPr>
            <p:ph type="sldNum" sz="quarter" idx="12"/>
          </p:nvPr>
        </p:nvSpPr>
        <p:spPr/>
        <p:txBody>
          <a:bodyPr/>
          <a:lstStyle>
            <a:lvl1pPr>
              <a:defRPr/>
            </a:lvl1pPr>
          </a:lstStyle>
          <a:p>
            <a:pPr>
              <a:defRPr/>
            </a:pPr>
            <a:fld id="{D0017641-4933-C94D-B378-AD424419B99B}" type="slidenum">
              <a:rPr lang="en-US"/>
              <a:pPr>
                <a:defRPr/>
              </a:pPr>
              <a:t>‹#›</a:t>
            </a:fld>
            <a:endParaRPr lang="en-US"/>
          </a:p>
        </p:txBody>
      </p:sp>
    </p:spTree>
    <p:extLst>
      <p:ext uri="{BB962C8B-B14F-4D97-AF65-F5344CB8AC3E}">
        <p14:creationId xmlns:p14="http://schemas.microsoft.com/office/powerpoint/2010/main" val="38322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15CAC-7E37-B34E-9CE5-8DD881561D5C}"/>
              </a:ext>
            </a:extLst>
          </p:cNvPr>
          <p:cNvSpPr>
            <a:spLocks noGrp="1"/>
          </p:cNvSpPr>
          <p:nvPr>
            <p:ph type="dt" sz="half" idx="10"/>
          </p:nvPr>
        </p:nvSpPr>
        <p:spPr/>
        <p:txBody>
          <a:bodyPr/>
          <a:lstStyle>
            <a:lvl1pPr>
              <a:defRPr/>
            </a:lvl1pPr>
          </a:lstStyle>
          <a:p>
            <a:pPr>
              <a:defRPr/>
            </a:pPr>
            <a:fld id="{14761D81-2DB4-E44E-A0E7-6EABB865FD76}" type="datetimeFigureOut">
              <a:rPr lang="en-US"/>
              <a:pPr>
                <a:defRPr/>
              </a:pPr>
              <a:t>7/21/2022</a:t>
            </a:fld>
            <a:endParaRPr lang="en-US"/>
          </a:p>
        </p:txBody>
      </p:sp>
      <p:sp>
        <p:nvSpPr>
          <p:cNvPr id="5" name="Footer Placeholder 4">
            <a:extLst>
              <a:ext uri="{FF2B5EF4-FFF2-40B4-BE49-F238E27FC236}">
                <a16:creationId xmlns:a16="http://schemas.microsoft.com/office/drawing/2014/main" id="{94869783-48DA-1346-AFB0-D30F8958C2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583E33-0192-FE40-8099-FEB4A1AB2A0F}"/>
              </a:ext>
            </a:extLst>
          </p:cNvPr>
          <p:cNvSpPr>
            <a:spLocks noGrp="1"/>
          </p:cNvSpPr>
          <p:nvPr>
            <p:ph type="sldNum" sz="quarter" idx="12"/>
          </p:nvPr>
        </p:nvSpPr>
        <p:spPr/>
        <p:txBody>
          <a:bodyPr/>
          <a:lstStyle>
            <a:lvl1pPr>
              <a:defRPr/>
            </a:lvl1pPr>
          </a:lstStyle>
          <a:p>
            <a:pPr>
              <a:defRPr/>
            </a:pPr>
            <a:fld id="{701F98DB-96DB-5146-88DE-5AA5EDF43DC8}" type="slidenum">
              <a:rPr lang="en-US"/>
              <a:pPr>
                <a:defRPr/>
              </a:pPr>
              <a:t>‹#›</a:t>
            </a:fld>
            <a:endParaRPr lang="en-US"/>
          </a:p>
        </p:txBody>
      </p:sp>
    </p:spTree>
    <p:extLst>
      <p:ext uri="{BB962C8B-B14F-4D97-AF65-F5344CB8AC3E}">
        <p14:creationId xmlns:p14="http://schemas.microsoft.com/office/powerpoint/2010/main" val="400175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7C0450F-FD83-B04F-A78C-151EEB21360A}"/>
              </a:ext>
            </a:extLst>
          </p:cNvPr>
          <p:cNvSpPr>
            <a:spLocks noGrp="1"/>
          </p:cNvSpPr>
          <p:nvPr>
            <p:ph type="dt" sz="half" idx="10"/>
          </p:nvPr>
        </p:nvSpPr>
        <p:spPr/>
        <p:txBody>
          <a:bodyPr/>
          <a:lstStyle>
            <a:lvl1pPr>
              <a:defRPr/>
            </a:lvl1pPr>
          </a:lstStyle>
          <a:p>
            <a:pPr>
              <a:defRPr/>
            </a:pPr>
            <a:fld id="{BB745281-DC6F-4B4F-B11A-68DE9B2D8889}" type="datetimeFigureOut">
              <a:rPr lang="en-US"/>
              <a:pPr>
                <a:defRPr/>
              </a:pPr>
              <a:t>7/21/2022</a:t>
            </a:fld>
            <a:endParaRPr lang="en-US"/>
          </a:p>
        </p:txBody>
      </p:sp>
      <p:sp>
        <p:nvSpPr>
          <p:cNvPr id="6" name="Footer Placeholder 4">
            <a:extLst>
              <a:ext uri="{FF2B5EF4-FFF2-40B4-BE49-F238E27FC236}">
                <a16:creationId xmlns:a16="http://schemas.microsoft.com/office/drawing/2014/main" id="{C6B7412D-1224-8A4A-8AFF-38A0328275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57EE54-73E1-CF42-8423-4542EFC1EB5C}"/>
              </a:ext>
            </a:extLst>
          </p:cNvPr>
          <p:cNvSpPr>
            <a:spLocks noGrp="1"/>
          </p:cNvSpPr>
          <p:nvPr>
            <p:ph type="sldNum" sz="quarter" idx="12"/>
          </p:nvPr>
        </p:nvSpPr>
        <p:spPr/>
        <p:txBody>
          <a:bodyPr/>
          <a:lstStyle>
            <a:lvl1pPr>
              <a:defRPr/>
            </a:lvl1pPr>
          </a:lstStyle>
          <a:p>
            <a:pPr>
              <a:defRPr/>
            </a:pPr>
            <a:fld id="{A8DA76D6-AA57-C54C-8B82-3DFC48A42E18}" type="slidenum">
              <a:rPr lang="en-US"/>
              <a:pPr>
                <a:defRPr/>
              </a:pPr>
              <a:t>‹#›</a:t>
            </a:fld>
            <a:endParaRPr lang="en-US"/>
          </a:p>
        </p:txBody>
      </p:sp>
    </p:spTree>
    <p:extLst>
      <p:ext uri="{BB962C8B-B14F-4D97-AF65-F5344CB8AC3E}">
        <p14:creationId xmlns:p14="http://schemas.microsoft.com/office/powerpoint/2010/main" val="57507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20E8E26-B3F3-6C49-A981-6887BF8FEF99}"/>
              </a:ext>
            </a:extLst>
          </p:cNvPr>
          <p:cNvSpPr>
            <a:spLocks noGrp="1"/>
          </p:cNvSpPr>
          <p:nvPr>
            <p:ph type="dt" sz="half" idx="10"/>
          </p:nvPr>
        </p:nvSpPr>
        <p:spPr/>
        <p:txBody>
          <a:bodyPr/>
          <a:lstStyle>
            <a:lvl1pPr>
              <a:defRPr/>
            </a:lvl1pPr>
          </a:lstStyle>
          <a:p>
            <a:pPr>
              <a:defRPr/>
            </a:pPr>
            <a:fld id="{4EC83863-C55F-B14A-ACA1-762853932E5F}" type="datetimeFigureOut">
              <a:rPr lang="en-US"/>
              <a:pPr>
                <a:defRPr/>
              </a:pPr>
              <a:t>7/21/2022</a:t>
            </a:fld>
            <a:endParaRPr lang="en-US"/>
          </a:p>
        </p:txBody>
      </p:sp>
      <p:sp>
        <p:nvSpPr>
          <p:cNvPr id="8" name="Footer Placeholder 4">
            <a:extLst>
              <a:ext uri="{FF2B5EF4-FFF2-40B4-BE49-F238E27FC236}">
                <a16:creationId xmlns:a16="http://schemas.microsoft.com/office/drawing/2014/main" id="{42DB08D1-D1EF-1540-BC7B-EE524436EA9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6B880D-70E0-7E4C-A2E7-7AE73B63E4E5}"/>
              </a:ext>
            </a:extLst>
          </p:cNvPr>
          <p:cNvSpPr>
            <a:spLocks noGrp="1"/>
          </p:cNvSpPr>
          <p:nvPr>
            <p:ph type="sldNum" sz="quarter" idx="12"/>
          </p:nvPr>
        </p:nvSpPr>
        <p:spPr/>
        <p:txBody>
          <a:bodyPr/>
          <a:lstStyle>
            <a:lvl1pPr>
              <a:defRPr/>
            </a:lvl1pPr>
          </a:lstStyle>
          <a:p>
            <a:pPr>
              <a:defRPr/>
            </a:pPr>
            <a:fld id="{6B16307F-3F26-B243-80F8-A529A6781C97}" type="slidenum">
              <a:rPr lang="en-US"/>
              <a:pPr>
                <a:defRPr/>
              </a:pPr>
              <a:t>‹#›</a:t>
            </a:fld>
            <a:endParaRPr lang="en-US"/>
          </a:p>
        </p:txBody>
      </p:sp>
    </p:spTree>
    <p:extLst>
      <p:ext uri="{BB962C8B-B14F-4D97-AF65-F5344CB8AC3E}">
        <p14:creationId xmlns:p14="http://schemas.microsoft.com/office/powerpoint/2010/main" val="52651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3A7341E-947D-E843-93F0-298178467685}"/>
              </a:ext>
            </a:extLst>
          </p:cNvPr>
          <p:cNvSpPr>
            <a:spLocks noGrp="1"/>
          </p:cNvSpPr>
          <p:nvPr>
            <p:ph type="dt" sz="half" idx="10"/>
          </p:nvPr>
        </p:nvSpPr>
        <p:spPr/>
        <p:txBody>
          <a:bodyPr/>
          <a:lstStyle>
            <a:lvl1pPr>
              <a:defRPr/>
            </a:lvl1pPr>
          </a:lstStyle>
          <a:p>
            <a:pPr>
              <a:defRPr/>
            </a:pPr>
            <a:fld id="{D75E24B5-C510-4049-B279-CA61CCDFAD0B}" type="datetimeFigureOut">
              <a:rPr lang="en-US"/>
              <a:pPr>
                <a:defRPr/>
              </a:pPr>
              <a:t>7/21/2022</a:t>
            </a:fld>
            <a:endParaRPr lang="en-US"/>
          </a:p>
        </p:txBody>
      </p:sp>
      <p:sp>
        <p:nvSpPr>
          <p:cNvPr id="4" name="Footer Placeholder 4">
            <a:extLst>
              <a:ext uri="{FF2B5EF4-FFF2-40B4-BE49-F238E27FC236}">
                <a16:creationId xmlns:a16="http://schemas.microsoft.com/office/drawing/2014/main" id="{31107AE4-5932-264B-992C-1405445572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C45589-2C42-DB47-A448-DA425E85DD38}"/>
              </a:ext>
            </a:extLst>
          </p:cNvPr>
          <p:cNvSpPr>
            <a:spLocks noGrp="1"/>
          </p:cNvSpPr>
          <p:nvPr>
            <p:ph type="sldNum" sz="quarter" idx="12"/>
          </p:nvPr>
        </p:nvSpPr>
        <p:spPr/>
        <p:txBody>
          <a:bodyPr/>
          <a:lstStyle>
            <a:lvl1pPr>
              <a:defRPr/>
            </a:lvl1pPr>
          </a:lstStyle>
          <a:p>
            <a:pPr>
              <a:defRPr/>
            </a:pPr>
            <a:fld id="{B574DAAD-66E0-E244-9A6F-7DFCF0B82A35}" type="slidenum">
              <a:rPr lang="en-US"/>
              <a:pPr>
                <a:defRPr/>
              </a:pPr>
              <a:t>‹#›</a:t>
            </a:fld>
            <a:endParaRPr lang="en-US"/>
          </a:p>
        </p:txBody>
      </p:sp>
    </p:spTree>
    <p:extLst>
      <p:ext uri="{BB962C8B-B14F-4D97-AF65-F5344CB8AC3E}">
        <p14:creationId xmlns:p14="http://schemas.microsoft.com/office/powerpoint/2010/main" val="414145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60B266-B4BA-4F48-824C-448FA92764AB}"/>
              </a:ext>
            </a:extLst>
          </p:cNvPr>
          <p:cNvSpPr>
            <a:spLocks noGrp="1"/>
          </p:cNvSpPr>
          <p:nvPr>
            <p:ph type="dt" sz="half" idx="10"/>
          </p:nvPr>
        </p:nvSpPr>
        <p:spPr/>
        <p:txBody>
          <a:bodyPr/>
          <a:lstStyle>
            <a:lvl1pPr>
              <a:defRPr/>
            </a:lvl1pPr>
          </a:lstStyle>
          <a:p>
            <a:pPr>
              <a:defRPr/>
            </a:pPr>
            <a:fld id="{3DC98632-EC1D-D043-9626-C21A52741A5D}" type="datetimeFigureOut">
              <a:rPr lang="en-US"/>
              <a:pPr>
                <a:defRPr/>
              </a:pPr>
              <a:t>7/21/2022</a:t>
            </a:fld>
            <a:endParaRPr lang="en-US"/>
          </a:p>
        </p:txBody>
      </p:sp>
      <p:sp>
        <p:nvSpPr>
          <p:cNvPr id="3" name="Footer Placeholder 4">
            <a:extLst>
              <a:ext uri="{FF2B5EF4-FFF2-40B4-BE49-F238E27FC236}">
                <a16:creationId xmlns:a16="http://schemas.microsoft.com/office/drawing/2014/main" id="{16EDF7E5-DD1A-EE44-BB04-D0429D6654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997FBF-B182-C344-8E14-7E6CF7145658}"/>
              </a:ext>
            </a:extLst>
          </p:cNvPr>
          <p:cNvSpPr>
            <a:spLocks noGrp="1"/>
          </p:cNvSpPr>
          <p:nvPr>
            <p:ph type="sldNum" sz="quarter" idx="12"/>
          </p:nvPr>
        </p:nvSpPr>
        <p:spPr/>
        <p:txBody>
          <a:bodyPr/>
          <a:lstStyle>
            <a:lvl1pPr>
              <a:defRPr/>
            </a:lvl1pPr>
          </a:lstStyle>
          <a:p>
            <a:pPr>
              <a:defRPr/>
            </a:pPr>
            <a:fld id="{43D40E23-CE61-1248-B16C-C0B8FD48BB1E}" type="slidenum">
              <a:rPr lang="en-US"/>
              <a:pPr>
                <a:defRPr/>
              </a:pPr>
              <a:t>‹#›</a:t>
            </a:fld>
            <a:endParaRPr lang="en-US"/>
          </a:p>
        </p:txBody>
      </p:sp>
    </p:spTree>
    <p:extLst>
      <p:ext uri="{BB962C8B-B14F-4D97-AF65-F5344CB8AC3E}">
        <p14:creationId xmlns:p14="http://schemas.microsoft.com/office/powerpoint/2010/main" val="217463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17B923-F2CF-664D-B410-25E7FB5EC3B6}"/>
              </a:ext>
            </a:extLst>
          </p:cNvPr>
          <p:cNvSpPr>
            <a:spLocks noGrp="1"/>
          </p:cNvSpPr>
          <p:nvPr>
            <p:ph type="dt" sz="half" idx="10"/>
          </p:nvPr>
        </p:nvSpPr>
        <p:spPr/>
        <p:txBody>
          <a:bodyPr/>
          <a:lstStyle>
            <a:lvl1pPr>
              <a:defRPr/>
            </a:lvl1pPr>
          </a:lstStyle>
          <a:p>
            <a:pPr>
              <a:defRPr/>
            </a:pPr>
            <a:fld id="{999C7E79-8E23-D64C-B5E0-1AAB5D14C69D}" type="datetimeFigureOut">
              <a:rPr lang="en-US"/>
              <a:pPr>
                <a:defRPr/>
              </a:pPr>
              <a:t>7/21/2022</a:t>
            </a:fld>
            <a:endParaRPr lang="en-US"/>
          </a:p>
        </p:txBody>
      </p:sp>
      <p:sp>
        <p:nvSpPr>
          <p:cNvPr id="6" name="Footer Placeholder 4">
            <a:extLst>
              <a:ext uri="{FF2B5EF4-FFF2-40B4-BE49-F238E27FC236}">
                <a16:creationId xmlns:a16="http://schemas.microsoft.com/office/drawing/2014/main" id="{DAC30793-45AD-7445-944F-E54264A416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623EA-50A8-5C4F-A3E4-1D72B00E0DC1}"/>
              </a:ext>
            </a:extLst>
          </p:cNvPr>
          <p:cNvSpPr>
            <a:spLocks noGrp="1"/>
          </p:cNvSpPr>
          <p:nvPr>
            <p:ph type="sldNum" sz="quarter" idx="12"/>
          </p:nvPr>
        </p:nvSpPr>
        <p:spPr/>
        <p:txBody>
          <a:bodyPr/>
          <a:lstStyle>
            <a:lvl1pPr>
              <a:defRPr/>
            </a:lvl1pPr>
          </a:lstStyle>
          <a:p>
            <a:pPr>
              <a:defRPr/>
            </a:pPr>
            <a:fld id="{2979ADDA-9BD6-274F-A1CA-8AC2212A6C7B}" type="slidenum">
              <a:rPr lang="en-US"/>
              <a:pPr>
                <a:defRPr/>
              </a:pPr>
              <a:t>‹#›</a:t>
            </a:fld>
            <a:endParaRPr lang="en-US"/>
          </a:p>
        </p:txBody>
      </p:sp>
    </p:spTree>
    <p:extLst>
      <p:ext uri="{BB962C8B-B14F-4D97-AF65-F5344CB8AC3E}">
        <p14:creationId xmlns:p14="http://schemas.microsoft.com/office/powerpoint/2010/main" val="340990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DC3238-0DEB-6040-BBFD-523AF04901CE}"/>
              </a:ext>
            </a:extLst>
          </p:cNvPr>
          <p:cNvSpPr>
            <a:spLocks noGrp="1"/>
          </p:cNvSpPr>
          <p:nvPr>
            <p:ph type="dt" sz="half" idx="10"/>
          </p:nvPr>
        </p:nvSpPr>
        <p:spPr/>
        <p:txBody>
          <a:bodyPr/>
          <a:lstStyle>
            <a:lvl1pPr>
              <a:defRPr/>
            </a:lvl1pPr>
          </a:lstStyle>
          <a:p>
            <a:pPr>
              <a:defRPr/>
            </a:pPr>
            <a:fld id="{E04A8F0B-5B3F-D64F-B985-7C2EA32C8100}" type="datetimeFigureOut">
              <a:rPr lang="en-US"/>
              <a:pPr>
                <a:defRPr/>
              </a:pPr>
              <a:t>7/21/2022</a:t>
            </a:fld>
            <a:endParaRPr lang="en-US"/>
          </a:p>
        </p:txBody>
      </p:sp>
      <p:sp>
        <p:nvSpPr>
          <p:cNvPr id="6" name="Footer Placeholder 4">
            <a:extLst>
              <a:ext uri="{FF2B5EF4-FFF2-40B4-BE49-F238E27FC236}">
                <a16:creationId xmlns:a16="http://schemas.microsoft.com/office/drawing/2014/main" id="{F08A4126-C026-E746-8C35-8156CBCEB7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69ED31-2DD8-6A42-BC62-8E5B7F875535}"/>
              </a:ext>
            </a:extLst>
          </p:cNvPr>
          <p:cNvSpPr>
            <a:spLocks noGrp="1"/>
          </p:cNvSpPr>
          <p:nvPr>
            <p:ph type="sldNum" sz="quarter" idx="12"/>
          </p:nvPr>
        </p:nvSpPr>
        <p:spPr/>
        <p:txBody>
          <a:bodyPr/>
          <a:lstStyle>
            <a:lvl1pPr>
              <a:defRPr/>
            </a:lvl1pPr>
          </a:lstStyle>
          <a:p>
            <a:pPr>
              <a:defRPr/>
            </a:pPr>
            <a:fld id="{1E064B65-EEDF-9240-98F5-51FD52141B6E}" type="slidenum">
              <a:rPr lang="en-US"/>
              <a:pPr>
                <a:defRPr/>
              </a:pPr>
              <a:t>‹#›</a:t>
            </a:fld>
            <a:endParaRPr lang="en-US"/>
          </a:p>
        </p:txBody>
      </p:sp>
    </p:spTree>
    <p:extLst>
      <p:ext uri="{BB962C8B-B14F-4D97-AF65-F5344CB8AC3E}">
        <p14:creationId xmlns:p14="http://schemas.microsoft.com/office/powerpoint/2010/main" val="145361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7BAF19-31AF-DC47-B38A-F255EB99D6F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75EC71B-96E2-C64D-BAC5-A2D1C7500F4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6B1192-3CEC-C741-B659-7D2FC232127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2DEF35F-9BF7-2C4F-A0AC-13D6B7226DBF}" type="datetimeFigureOut">
              <a:rPr lang="en-US"/>
              <a:pPr>
                <a:defRPr/>
              </a:pPr>
              <a:t>7/21/2022</a:t>
            </a:fld>
            <a:endParaRPr lang="en-US"/>
          </a:p>
        </p:txBody>
      </p:sp>
      <p:sp>
        <p:nvSpPr>
          <p:cNvPr id="5" name="Footer Placeholder 4">
            <a:extLst>
              <a:ext uri="{FF2B5EF4-FFF2-40B4-BE49-F238E27FC236}">
                <a16:creationId xmlns:a16="http://schemas.microsoft.com/office/drawing/2014/main" id="{64A1C8A1-9D64-C34F-B945-FB726CA2379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F7B0C38-19AA-3A42-94E6-7A19896C69C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F9C2963-C563-2D43-8F78-A87BBD78C2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46FD22BF-9FA2-6A4A-9048-B03F8861E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9525"/>
            <a:ext cx="914082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F0E578D-AB60-B845-B15F-B395724B5479}"/>
              </a:ext>
            </a:extLst>
          </p:cNvPr>
          <p:cNvSpPr/>
          <p:nvPr/>
        </p:nvSpPr>
        <p:spPr>
          <a:xfrm>
            <a:off x="0" y="3328988"/>
            <a:ext cx="9144000" cy="2630487"/>
          </a:xfrm>
          <a:prstGeom prst="rect">
            <a:avLst/>
          </a:prstGeom>
          <a:gradFill>
            <a:gsLst>
              <a:gs pos="0">
                <a:srgbClr val="003C68"/>
              </a:gs>
              <a:gs pos="70000">
                <a:schemeClr val="bg1">
                  <a:alpha val="84000"/>
                </a:schemeClr>
              </a:gs>
            </a:gsLst>
            <a:lin ang="10800000" scaled="0"/>
          </a:gradFill>
          <a:ln>
            <a:noFill/>
          </a:ln>
          <a:effectLst>
            <a:outerShdw blurRad="40000" dist="230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63189F3-8D92-B248-B3B3-BFE4F033AEBB}"/>
              </a:ext>
            </a:extLst>
          </p:cNvPr>
          <p:cNvSpPr/>
          <p:nvPr/>
        </p:nvSpPr>
        <p:spPr>
          <a:xfrm>
            <a:off x="0" y="0"/>
            <a:ext cx="9144000" cy="695325"/>
          </a:xfrm>
          <a:prstGeom prst="rect">
            <a:avLst/>
          </a:prstGeom>
          <a:gradFill>
            <a:gsLst>
              <a:gs pos="54000">
                <a:srgbClr val="5E84A0"/>
              </a:gs>
              <a:gs pos="0">
                <a:srgbClr val="003C68"/>
              </a:gs>
              <a:gs pos="100000">
                <a:schemeClr val="bg1"/>
              </a:gs>
            </a:gsLst>
            <a:lin ang="21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9DC702F9-97DF-2F48-97DD-529E15A101F2}"/>
              </a:ext>
            </a:extLst>
          </p:cNvPr>
          <p:cNvSpPr/>
          <p:nvPr/>
        </p:nvSpPr>
        <p:spPr>
          <a:xfrm>
            <a:off x="0" y="695325"/>
            <a:ext cx="9144000" cy="119063"/>
          </a:xfrm>
          <a:prstGeom prst="rect">
            <a:avLst/>
          </a:prstGeom>
          <a:solidFill>
            <a:schemeClr val="bg1">
              <a:lumMod val="85000"/>
              <a:alpha val="7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65855D1D-0887-DB41-B163-1472BD4FD994}"/>
              </a:ext>
            </a:extLst>
          </p:cNvPr>
          <p:cNvSpPr/>
          <p:nvPr/>
        </p:nvSpPr>
        <p:spPr>
          <a:xfrm>
            <a:off x="-12700" y="3089275"/>
            <a:ext cx="9169400" cy="239713"/>
          </a:xfrm>
          <a:prstGeom prst="rect">
            <a:avLst/>
          </a:prstGeom>
          <a:solidFill>
            <a:schemeClr val="bg1">
              <a:lumMod val="85000"/>
              <a:alpha val="6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3E5F8DB3-98B6-0440-8C4F-97F75D1C208B}"/>
              </a:ext>
            </a:extLst>
          </p:cNvPr>
          <p:cNvSpPr/>
          <p:nvPr/>
        </p:nvSpPr>
        <p:spPr>
          <a:xfrm>
            <a:off x="0" y="5948363"/>
            <a:ext cx="9144000" cy="241300"/>
          </a:xfrm>
          <a:prstGeom prst="rect">
            <a:avLst/>
          </a:prstGeom>
          <a:solidFill>
            <a:schemeClr val="bg1">
              <a:lumMod val="85000"/>
              <a:alpha val="6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6" name="TextBox 1">
            <a:extLst>
              <a:ext uri="{FF2B5EF4-FFF2-40B4-BE49-F238E27FC236}">
                <a16:creationId xmlns:a16="http://schemas.microsoft.com/office/drawing/2014/main" id="{12D3341B-7D4C-3348-B9DE-420B9946363F}"/>
              </a:ext>
            </a:extLst>
          </p:cNvPr>
          <p:cNvSpPr txBox="1">
            <a:spLocks noChangeArrowheads="1"/>
          </p:cNvSpPr>
          <p:nvPr/>
        </p:nvSpPr>
        <p:spPr bwMode="auto">
          <a:xfrm>
            <a:off x="708025" y="190500"/>
            <a:ext cx="767556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057" name="TextBox 9">
            <a:extLst>
              <a:ext uri="{FF2B5EF4-FFF2-40B4-BE49-F238E27FC236}">
                <a16:creationId xmlns:a16="http://schemas.microsoft.com/office/drawing/2014/main" id="{A2B77C03-830C-FC4F-9C52-753F478D81C4}"/>
              </a:ext>
            </a:extLst>
          </p:cNvPr>
          <p:cNvSpPr txBox="1">
            <a:spLocks noChangeArrowheads="1"/>
          </p:cNvSpPr>
          <p:nvPr/>
        </p:nvSpPr>
        <p:spPr bwMode="auto">
          <a:xfrm>
            <a:off x="6535738" y="4749800"/>
            <a:ext cx="957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chemeClr val="bg1"/>
                </a:solidFill>
                <a:latin typeface="Neutra Text TF Book Alt" panose="02000000000000000000" pitchFamily="2" charset="0"/>
                <a:ea typeface="MS PGothic" panose="020B0600070205080204" pitchFamily="34" charset="-128"/>
              </a:rPr>
              <a:t>Date</a:t>
            </a:r>
            <a:endParaRPr lang="en-US" altLang="en-US" sz="1000">
              <a:solidFill>
                <a:schemeClr val="bg1"/>
              </a:solidFill>
              <a:latin typeface="Neutra Text TF Book Alt" panose="02000000000000000000" pitchFamily="2" charset="0"/>
              <a:ea typeface="MS PGothic" panose="020B0600070205080204" pitchFamily="34" charset="-128"/>
            </a:endParaRPr>
          </a:p>
        </p:txBody>
      </p:sp>
      <p:cxnSp>
        <p:nvCxnSpPr>
          <p:cNvPr id="16" name="Straight Connector 15">
            <a:extLst>
              <a:ext uri="{FF2B5EF4-FFF2-40B4-BE49-F238E27FC236}">
                <a16:creationId xmlns:a16="http://schemas.microsoft.com/office/drawing/2014/main" id="{7F6F128D-25BE-934F-8C38-6E4159F434F6}"/>
              </a:ext>
            </a:extLst>
          </p:cNvPr>
          <p:cNvCxnSpPr/>
          <p:nvPr/>
        </p:nvCxnSpPr>
        <p:spPr>
          <a:xfrm>
            <a:off x="4546600" y="3467100"/>
            <a:ext cx="0" cy="23256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059" name="Picture 17">
            <a:extLst>
              <a:ext uri="{FF2B5EF4-FFF2-40B4-BE49-F238E27FC236}">
                <a16:creationId xmlns:a16="http://schemas.microsoft.com/office/drawing/2014/main" id="{B94BC8F2-CBBD-864C-A323-627074B06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3543300"/>
            <a:ext cx="28225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E8C0265-E3CE-9F4D-B699-89103E93EDD9}"/>
              </a:ext>
            </a:extLst>
          </p:cNvPr>
          <p:cNvSpPr txBox="1"/>
          <p:nvPr/>
        </p:nvSpPr>
        <p:spPr>
          <a:xfrm>
            <a:off x="615950" y="127000"/>
            <a:ext cx="7912100" cy="461963"/>
          </a:xfrm>
          <a:prstGeom prst="rect">
            <a:avLst/>
          </a:prstGeom>
          <a:noFill/>
        </p:spPr>
        <p:txBody>
          <a:bodyPr anchor="ctr">
            <a:spAutoFit/>
          </a:bodyPr>
          <a:lstStyle/>
          <a:p>
            <a:pPr algn="ctr" eaLnBrk="1" fontAlgn="auto" hangingPunct="1">
              <a:spcBef>
                <a:spcPct val="50000"/>
              </a:spcBef>
              <a:spcAft>
                <a:spcPts val="0"/>
              </a:spcAft>
              <a:defRPr/>
            </a:pPr>
            <a:r>
              <a:rPr lang="en-US" sz="2400" dirty="0">
                <a:solidFill>
                  <a:schemeClr val="bg1"/>
                </a:solidFill>
                <a:effectLst>
                  <a:outerShdw blurRad="50800" dist="38100" dir="2700000" algn="tl" rotWithShape="0">
                    <a:prstClr val="black">
                      <a:alpha val="40000"/>
                    </a:prstClr>
                  </a:outerShdw>
                </a:effectLst>
                <a:latin typeface="Neutra Text Book Alt" panose="02000000000000000000" pitchFamily="2" charset="0"/>
                <a:cs typeface="ＭＳ Ｐゴシック" charset="0"/>
              </a:rPr>
              <a:t>Protecting Your Financial Interests</a:t>
            </a:r>
          </a:p>
        </p:txBody>
      </p:sp>
      <p:sp>
        <p:nvSpPr>
          <p:cNvPr id="19" name="Rectangle 18">
            <a:extLst>
              <a:ext uri="{FF2B5EF4-FFF2-40B4-BE49-F238E27FC236}">
                <a16:creationId xmlns:a16="http://schemas.microsoft.com/office/drawing/2014/main" id="{035D9DA4-C082-DC4F-A914-B72259EBACEB}"/>
              </a:ext>
            </a:extLst>
          </p:cNvPr>
          <p:cNvSpPr/>
          <p:nvPr/>
        </p:nvSpPr>
        <p:spPr>
          <a:xfrm>
            <a:off x="-12700" y="6189663"/>
            <a:ext cx="9156700" cy="681037"/>
          </a:xfrm>
          <a:prstGeom prst="rect">
            <a:avLst/>
          </a:prstGeom>
          <a:solidFill>
            <a:srgbClr val="003C68"/>
          </a:solidFill>
          <a:ln>
            <a:noFill/>
          </a:ln>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63" name="Picture 19">
            <a:extLst>
              <a:ext uri="{FF2B5EF4-FFF2-40B4-BE49-F238E27FC236}">
                <a16:creationId xmlns:a16="http://schemas.microsoft.com/office/drawing/2014/main" id="{D3B7CD05-FD57-B24C-8077-7CC9B768E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6261100"/>
            <a:ext cx="26114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Box 20">
            <a:extLst>
              <a:ext uri="{FF2B5EF4-FFF2-40B4-BE49-F238E27FC236}">
                <a16:creationId xmlns:a16="http://schemas.microsoft.com/office/drawing/2014/main" id="{0984A481-3558-0746-A54A-A6A10FA90EC8}"/>
              </a:ext>
            </a:extLst>
          </p:cNvPr>
          <p:cNvSpPr txBox="1">
            <a:spLocks noChangeArrowheads="1"/>
          </p:cNvSpPr>
          <p:nvPr/>
        </p:nvSpPr>
        <p:spPr bwMode="auto">
          <a:xfrm>
            <a:off x="708025" y="5386388"/>
            <a:ext cx="3363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latin typeface="Century Gothic" panose="020B0502020202020204" pitchFamily="34" charset="0"/>
              </a:rPr>
              <a:t>Karima M. Woods, Commissioner</a:t>
            </a:r>
          </a:p>
        </p:txBody>
      </p:sp>
      <p:pic>
        <p:nvPicPr>
          <p:cNvPr id="3" name="Picture 2">
            <a:extLst>
              <a:ext uri="{FF2B5EF4-FFF2-40B4-BE49-F238E27FC236}">
                <a16:creationId xmlns:a16="http://schemas.microsoft.com/office/drawing/2014/main" id="{03443C8A-0815-5141-8E42-1BBBBDEC92EF}"/>
              </a:ext>
            </a:extLst>
          </p:cNvPr>
          <p:cNvPicPr>
            <a:picLocks noChangeAspect="1"/>
          </p:cNvPicPr>
          <p:nvPr/>
        </p:nvPicPr>
        <p:blipFill>
          <a:blip r:embed="rId5"/>
          <a:stretch>
            <a:fillRect/>
          </a:stretch>
        </p:blipFill>
        <p:spPr>
          <a:xfrm>
            <a:off x="5187339" y="3328988"/>
            <a:ext cx="3963011" cy="26304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5EFAAE-29C1-5A42-81A6-EA9D71E7CE03}"/>
              </a:ext>
            </a:extLst>
          </p:cNvPr>
          <p:cNvSpPr/>
          <p:nvPr/>
        </p:nvSpPr>
        <p:spPr>
          <a:xfrm>
            <a:off x="0" y="6273800"/>
            <a:ext cx="6440488" cy="584200"/>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D80F481D-C50A-E64F-8C48-D00B0AD6DAF8}"/>
              </a:ext>
            </a:extLst>
          </p:cNvPr>
          <p:cNvSpPr txBox="1"/>
          <p:nvPr/>
        </p:nvSpPr>
        <p:spPr>
          <a:xfrm>
            <a:off x="301625" y="6273800"/>
            <a:ext cx="6022975" cy="960438"/>
          </a:xfrm>
          <a:prstGeom prst="rect">
            <a:avLst/>
          </a:prstGeom>
          <a:noFill/>
        </p:spPr>
        <p:txBody>
          <a:bodyPr>
            <a:spAutoFit/>
          </a:bodyPr>
          <a:lstStyle/>
          <a:p>
            <a:pPr eaLnBrk="1" fontAlgn="auto" hangingPunct="1">
              <a:lnSpc>
                <a:spcPct val="150000"/>
              </a:lnSpc>
              <a:spcBef>
                <a:spcPct val="5000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2 |  </a:t>
            </a:r>
            <a:r>
              <a:rPr lang="en-US"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DC Department of Insurance, Securities and Banking</a:t>
            </a:r>
            <a:b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br>
            <a:endPar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endParaRPr>
          </a:p>
        </p:txBody>
      </p:sp>
      <p:pic>
        <p:nvPicPr>
          <p:cNvPr id="3076" name="Content Placeholder 6">
            <a:extLst>
              <a:ext uri="{FF2B5EF4-FFF2-40B4-BE49-F238E27FC236}">
                <a16:creationId xmlns:a16="http://schemas.microsoft.com/office/drawing/2014/main" id="{0851D414-780C-2142-98C0-9B9E2545EE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25"/>
            <a:ext cx="9144000" cy="1371600"/>
          </a:xfrm>
        </p:spPr>
      </p:pic>
      <p:sp>
        <p:nvSpPr>
          <p:cNvPr id="10" name="Rectangle 9">
            <a:extLst>
              <a:ext uri="{FF2B5EF4-FFF2-40B4-BE49-F238E27FC236}">
                <a16:creationId xmlns:a16="http://schemas.microsoft.com/office/drawing/2014/main" id="{F6F6B04E-2F3B-2F49-9234-5CBD3C2DB319}"/>
              </a:ext>
            </a:extLst>
          </p:cNvPr>
          <p:cNvSpPr/>
          <p:nvPr/>
        </p:nvSpPr>
        <p:spPr>
          <a:xfrm>
            <a:off x="7" y="-22364"/>
            <a:ext cx="9144000" cy="1396447"/>
          </a:xfrm>
          <a:prstGeom prst="rect">
            <a:avLst/>
          </a:prstGeom>
          <a:gradFill>
            <a:gsLst>
              <a:gs pos="0">
                <a:srgbClr val="003C68"/>
              </a:gs>
              <a:gs pos="97000">
                <a:schemeClr val="bg1">
                  <a:alpha val="84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0" name="Picture 8">
            <a:extLst>
              <a:ext uri="{FF2B5EF4-FFF2-40B4-BE49-F238E27FC236}">
                <a16:creationId xmlns:a16="http://schemas.microsoft.com/office/drawing/2014/main" id="{396444D8-779D-5B4B-B691-6CF008C36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49238"/>
            <a:ext cx="1577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B1C37DA0-7001-8141-A93A-68DC28D32091}"/>
              </a:ext>
            </a:extLst>
          </p:cNvPr>
          <p:cNvSpPr/>
          <p:nvPr/>
        </p:nvSpPr>
        <p:spPr>
          <a:xfrm>
            <a:off x="0" y="1370013"/>
            <a:ext cx="9144000" cy="119062"/>
          </a:xfrm>
          <a:prstGeom prst="rect">
            <a:avLst/>
          </a:prstGeom>
          <a:solidFill>
            <a:schemeClr val="bg1">
              <a:lumMod val="8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D56273F2-1512-9C44-BAE0-A964C00F9963}"/>
              </a:ext>
            </a:extLst>
          </p:cNvPr>
          <p:cNvSpPr/>
          <p:nvPr/>
        </p:nvSpPr>
        <p:spPr>
          <a:xfrm>
            <a:off x="2852738" y="0"/>
            <a:ext cx="98425" cy="1579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1BB4D97A-1293-DC40-A5C7-705B38DF0C35}"/>
              </a:ext>
            </a:extLst>
          </p:cNvPr>
          <p:cNvSpPr txBox="1"/>
          <p:nvPr/>
        </p:nvSpPr>
        <p:spPr>
          <a:xfrm>
            <a:off x="3179763" y="187325"/>
            <a:ext cx="5964237" cy="1003031"/>
          </a:xfrm>
          <a:prstGeom prst="rect">
            <a:avLst/>
          </a:prstGeom>
          <a:noFill/>
        </p:spPr>
        <p:txBody>
          <a:bodyPr>
            <a:spAutoFit/>
          </a:bodyPr>
          <a:lstStyle/>
          <a:p>
            <a:pPr eaLnBrk="1" fontAlgn="auto" hangingPunct="1">
              <a:lnSpc>
                <a:spcPct val="150000"/>
              </a:lnSpc>
              <a:spcBef>
                <a:spcPct val="50000"/>
              </a:spcBef>
              <a:spcAft>
                <a:spcPts val="0"/>
              </a:spcAft>
              <a:defRPr/>
            </a:pPr>
            <a:r>
              <a:rPr lang="en-US" sz="44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What is Project </a:t>
            </a:r>
            <a:r>
              <a:rPr lang="en-US" sz="4400" dirty="0" err="1">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REACh</a:t>
            </a:r>
            <a:endParaRPr lang="en-US" sz="44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endParaRPr>
          </a:p>
        </p:txBody>
      </p:sp>
      <p:sp>
        <p:nvSpPr>
          <p:cNvPr id="17" name="Rectangle 16">
            <a:extLst>
              <a:ext uri="{FF2B5EF4-FFF2-40B4-BE49-F238E27FC236}">
                <a16:creationId xmlns:a16="http://schemas.microsoft.com/office/drawing/2014/main" id="{93824675-5DA5-9A4D-B6CC-C4610E20613D}"/>
              </a:ext>
            </a:extLst>
          </p:cNvPr>
          <p:cNvSpPr/>
          <p:nvPr/>
        </p:nvSpPr>
        <p:spPr>
          <a:xfrm>
            <a:off x="6534150" y="6275388"/>
            <a:ext cx="2609850" cy="585787"/>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5" name="Picture 18">
            <a:extLst>
              <a:ext uri="{FF2B5EF4-FFF2-40B4-BE49-F238E27FC236}">
                <a16:creationId xmlns:a16="http://schemas.microsoft.com/office/drawing/2014/main" id="{27658EA4-FF1A-0742-852B-92242888F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6364288"/>
            <a:ext cx="2073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24">
            <a:extLst>
              <a:ext uri="{FF2B5EF4-FFF2-40B4-BE49-F238E27FC236}">
                <a16:creationId xmlns:a16="http://schemas.microsoft.com/office/drawing/2014/main" id="{18084998-5B44-E844-B7BA-1E092141D808}"/>
              </a:ext>
            </a:extLst>
          </p:cNvPr>
          <p:cNvSpPr txBox="1">
            <a:spLocks noChangeArrowheads="1"/>
          </p:cNvSpPr>
          <p:nvPr/>
        </p:nvSpPr>
        <p:spPr bwMode="auto">
          <a:xfrm>
            <a:off x="596900" y="1789113"/>
            <a:ext cx="80899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000" b="1" dirty="0" err="1"/>
              <a:t>REACh</a:t>
            </a:r>
            <a:r>
              <a:rPr lang="en-US" sz="2000" b="1" dirty="0"/>
              <a:t> (Roundtable for Economic Access and Change) </a:t>
            </a:r>
          </a:p>
          <a:p>
            <a:pPr eaLnBrk="1" hangingPunct="1"/>
            <a:endParaRPr lang="en-US" sz="2000" b="1" dirty="0"/>
          </a:p>
          <a:p>
            <a:pPr eaLnBrk="1" hangingPunct="1"/>
            <a:r>
              <a:rPr lang="en-US" sz="1600" dirty="0"/>
              <a:t>Brings together leaders from banking, business, technology, and national civil rights organizations to reduce specific barriers that prevent full, equal, and fair participation in the nation’s economy.</a:t>
            </a:r>
          </a:p>
          <a:p>
            <a:pPr eaLnBrk="1" hangingPunct="1"/>
            <a:endParaRPr lang="en-US" altLang="en-US" sz="1600" dirty="0">
              <a:latin typeface="Neutra Text TF Book Alt" panose="02000000000000000000" pitchFamily="2" charset="0"/>
            </a:endParaRPr>
          </a:p>
          <a:p>
            <a:pPr eaLnBrk="1" hangingPunct="1"/>
            <a:r>
              <a:rPr lang="en-US" sz="1600" dirty="0"/>
              <a:t>The Office of the Comptroller of the Currency (OCC) recognizes that removing structural barriers to financial inclusion will result in broader participation in the economy and will help millions of people, previously left out of the system, to pursue their American dreams</a:t>
            </a:r>
          </a:p>
          <a:p>
            <a:pPr eaLnBrk="1" hangingPunct="1"/>
            <a:endParaRPr lang="en-US" altLang="en-US" sz="1600" dirty="0">
              <a:latin typeface="Neutra Text TF Book Alt" panose="02000000000000000000" pitchFamily="2" charset="0"/>
            </a:endParaRPr>
          </a:p>
          <a:p>
            <a:pPr eaLnBrk="1" hangingPunct="1"/>
            <a:r>
              <a:rPr lang="en-US" sz="1600" dirty="0"/>
              <a:t>Financial empowerment is closely linked to broader positive socioeconomic outcomes, and fuller economic participation can improve the lives of those directly affected.</a:t>
            </a:r>
            <a:endParaRPr lang="en-US" altLang="en-US" sz="1600" dirty="0">
              <a:latin typeface="Neutra Text TF Book Alt"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5EFAAE-29C1-5A42-81A6-EA9D71E7CE03}"/>
              </a:ext>
            </a:extLst>
          </p:cNvPr>
          <p:cNvSpPr/>
          <p:nvPr/>
        </p:nvSpPr>
        <p:spPr>
          <a:xfrm>
            <a:off x="0" y="6273800"/>
            <a:ext cx="6440488" cy="584200"/>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D80F481D-C50A-E64F-8C48-D00B0AD6DAF8}"/>
              </a:ext>
            </a:extLst>
          </p:cNvPr>
          <p:cNvSpPr txBox="1"/>
          <p:nvPr/>
        </p:nvSpPr>
        <p:spPr>
          <a:xfrm>
            <a:off x="301625" y="6273800"/>
            <a:ext cx="6022975" cy="960438"/>
          </a:xfrm>
          <a:prstGeom prst="rect">
            <a:avLst/>
          </a:prstGeom>
          <a:noFill/>
        </p:spPr>
        <p:txBody>
          <a:bodyPr>
            <a:spAutoFit/>
          </a:bodyPr>
          <a:lstStyle/>
          <a:p>
            <a:pPr eaLnBrk="1" fontAlgn="auto" hangingPunct="1">
              <a:lnSpc>
                <a:spcPct val="150000"/>
              </a:lnSpc>
              <a:spcBef>
                <a:spcPct val="5000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2 |  </a:t>
            </a:r>
            <a:r>
              <a:rPr lang="en-US"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DC Department of Insurance, Securities and Banking</a:t>
            </a:r>
            <a:b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br>
            <a:endPar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endParaRPr>
          </a:p>
        </p:txBody>
      </p:sp>
      <p:pic>
        <p:nvPicPr>
          <p:cNvPr id="3076" name="Content Placeholder 6">
            <a:extLst>
              <a:ext uri="{FF2B5EF4-FFF2-40B4-BE49-F238E27FC236}">
                <a16:creationId xmlns:a16="http://schemas.microsoft.com/office/drawing/2014/main" id="{0851D414-780C-2142-98C0-9B9E2545EE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25"/>
            <a:ext cx="9144000" cy="1371600"/>
          </a:xfrm>
        </p:spPr>
      </p:pic>
      <p:sp>
        <p:nvSpPr>
          <p:cNvPr id="10" name="Rectangle 9">
            <a:extLst>
              <a:ext uri="{FF2B5EF4-FFF2-40B4-BE49-F238E27FC236}">
                <a16:creationId xmlns:a16="http://schemas.microsoft.com/office/drawing/2014/main" id="{F6F6B04E-2F3B-2F49-9234-5CBD3C2DB319}"/>
              </a:ext>
            </a:extLst>
          </p:cNvPr>
          <p:cNvSpPr/>
          <p:nvPr/>
        </p:nvSpPr>
        <p:spPr>
          <a:xfrm>
            <a:off x="7" y="-22364"/>
            <a:ext cx="9144000" cy="1396447"/>
          </a:xfrm>
          <a:prstGeom prst="rect">
            <a:avLst/>
          </a:prstGeom>
          <a:gradFill>
            <a:gsLst>
              <a:gs pos="0">
                <a:srgbClr val="003C68"/>
              </a:gs>
              <a:gs pos="97000">
                <a:schemeClr val="bg1">
                  <a:alpha val="84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0" name="Picture 8">
            <a:extLst>
              <a:ext uri="{FF2B5EF4-FFF2-40B4-BE49-F238E27FC236}">
                <a16:creationId xmlns:a16="http://schemas.microsoft.com/office/drawing/2014/main" id="{396444D8-779D-5B4B-B691-6CF008C36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49238"/>
            <a:ext cx="1577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B1C37DA0-7001-8141-A93A-68DC28D32091}"/>
              </a:ext>
            </a:extLst>
          </p:cNvPr>
          <p:cNvSpPr/>
          <p:nvPr/>
        </p:nvSpPr>
        <p:spPr>
          <a:xfrm>
            <a:off x="0" y="1370013"/>
            <a:ext cx="9144000" cy="119062"/>
          </a:xfrm>
          <a:prstGeom prst="rect">
            <a:avLst/>
          </a:prstGeom>
          <a:solidFill>
            <a:schemeClr val="bg1">
              <a:lumMod val="8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D56273F2-1512-9C44-BAE0-A964C00F9963}"/>
              </a:ext>
            </a:extLst>
          </p:cNvPr>
          <p:cNvSpPr/>
          <p:nvPr/>
        </p:nvSpPr>
        <p:spPr>
          <a:xfrm>
            <a:off x="2852738" y="0"/>
            <a:ext cx="98425" cy="1579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1BB4D97A-1293-DC40-A5C7-705B38DF0C35}"/>
              </a:ext>
            </a:extLst>
          </p:cNvPr>
          <p:cNvSpPr txBox="1"/>
          <p:nvPr/>
        </p:nvSpPr>
        <p:spPr>
          <a:xfrm>
            <a:off x="3179763" y="187325"/>
            <a:ext cx="5964237" cy="1003031"/>
          </a:xfrm>
          <a:prstGeom prst="rect">
            <a:avLst/>
          </a:prstGeom>
          <a:noFill/>
        </p:spPr>
        <p:txBody>
          <a:bodyPr>
            <a:spAutoFit/>
          </a:bodyPr>
          <a:lstStyle/>
          <a:p>
            <a:pPr eaLnBrk="1" fontAlgn="auto" hangingPunct="1">
              <a:lnSpc>
                <a:spcPct val="150000"/>
              </a:lnSpc>
              <a:spcBef>
                <a:spcPct val="50000"/>
              </a:spcBef>
              <a:spcAft>
                <a:spcPts val="0"/>
              </a:spcAft>
              <a:defRPr/>
            </a:pPr>
            <a:r>
              <a:rPr lang="en-US" sz="44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Areas of Focus</a:t>
            </a:r>
          </a:p>
        </p:txBody>
      </p:sp>
      <p:sp>
        <p:nvSpPr>
          <p:cNvPr id="17" name="Rectangle 16">
            <a:extLst>
              <a:ext uri="{FF2B5EF4-FFF2-40B4-BE49-F238E27FC236}">
                <a16:creationId xmlns:a16="http://schemas.microsoft.com/office/drawing/2014/main" id="{93824675-5DA5-9A4D-B6CC-C4610E20613D}"/>
              </a:ext>
            </a:extLst>
          </p:cNvPr>
          <p:cNvSpPr/>
          <p:nvPr/>
        </p:nvSpPr>
        <p:spPr>
          <a:xfrm>
            <a:off x="6534150" y="6275388"/>
            <a:ext cx="2609850" cy="585787"/>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5" name="Picture 18">
            <a:extLst>
              <a:ext uri="{FF2B5EF4-FFF2-40B4-BE49-F238E27FC236}">
                <a16:creationId xmlns:a16="http://schemas.microsoft.com/office/drawing/2014/main" id="{27658EA4-FF1A-0742-852B-92242888F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6364288"/>
            <a:ext cx="2073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24">
            <a:extLst>
              <a:ext uri="{FF2B5EF4-FFF2-40B4-BE49-F238E27FC236}">
                <a16:creationId xmlns:a16="http://schemas.microsoft.com/office/drawing/2014/main" id="{18084998-5B44-E844-B7BA-1E092141D808}"/>
              </a:ext>
            </a:extLst>
          </p:cNvPr>
          <p:cNvSpPr txBox="1">
            <a:spLocks noChangeArrowheads="1"/>
          </p:cNvSpPr>
          <p:nvPr/>
        </p:nvSpPr>
        <p:spPr bwMode="auto">
          <a:xfrm>
            <a:off x="527050" y="1826628"/>
            <a:ext cx="80899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1600" b="1" dirty="0"/>
              <a:t>Credit Counseling and Repair</a:t>
            </a:r>
          </a:p>
          <a:p>
            <a:pPr marL="285750" indent="-285750" eaLnBrk="1" hangingPunct="1">
              <a:buFont typeface="Arial" panose="020B0604020202020204" pitchFamily="34" charset="0"/>
              <a:buChar char="•"/>
            </a:pPr>
            <a:r>
              <a:rPr lang="en-US" sz="1600" dirty="0"/>
              <a:t>Nearly 50 million people in the United States have no usable credit scores, making credit less accessible and more expensive for them. Project </a:t>
            </a:r>
            <a:r>
              <a:rPr lang="en-US" sz="1600" dirty="0" err="1"/>
              <a:t>REACh</a:t>
            </a:r>
            <a:r>
              <a:rPr lang="en-US" sz="1600" dirty="0"/>
              <a:t> participants are exploring ways to address credit standards and counsel and educate residents on how to build, repair and sustain positive credit.</a:t>
            </a:r>
          </a:p>
          <a:p>
            <a:pPr eaLnBrk="1" hangingPunct="1"/>
            <a:endParaRPr lang="en-US" sz="1600" dirty="0"/>
          </a:p>
          <a:p>
            <a:pPr eaLnBrk="1" hangingPunct="1"/>
            <a:r>
              <a:rPr lang="en-US" sz="1600" b="1" dirty="0">
                <a:latin typeface="Calibri"/>
                <a:cs typeface="Calibri"/>
              </a:rPr>
              <a:t>Affordable Homeownership</a:t>
            </a:r>
            <a:endParaRPr lang="en-US" sz="1600" b="1" dirty="0">
              <a:cs typeface="Calibri"/>
            </a:endParaRPr>
          </a:p>
          <a:p>
            <a:pPr marL="285750" indent="-285750" eaLnBrk="1" hangingPunct="1">
              <a:buFont typeface="Arial" panose="020B0604020202020204" pitchFamily="34" charset="0"/>
              <a:buChar char="•"/>
            </a:pPr>
            <a:r>
              <a:rPr lang="en-US" sz="1600" dirty="0"/>
              <a:t>Homeownership is a major pathway to building wealth. Project </a:t>
            </a:r>
            <a:r>
              <a:rPr lang="en-US" sz="1600" dirty="0" err="1"/>
              <a:t>REACh</a:t>
            </a:r>
            <a:r>
              <a:rPr lang="en-US" sz="1600" dirty="0"/>
              <a:t> participants seek to expand homeownership opportunities, reduce and address issues with unaffordable housing for District residents.</a:t>
            </a:r>
          </a:p>
          <a:p>
            <a:pPr marL="285750" indent="-285750" eaLnBrk="1" hangingPunct="1">
              <a:buFont typeface="Arial" panose="020B0604020202020204" pitchFamily="34" charset="0"/>
              <a:buChar char="•"/>
            </a:pPr>
            <a:endParaRPr lang="en-US" sz="1600" dirty="0"/>
          </a:p>
          <a:p>
            <a:pPr eaLnBrk="1" hangingPunct="1"/>
            <a:r>
              <a:rPr lang="en-US" sz="1600" b="1" dirty="0"/>
              <a:t>Small Business</a:t>
            </a:r>
          </a:p>
          <a:p>
            <a:pPr marL="285750" indent="-285750" eaLnBrk="1" hangingPunct="1">
              <a:buFont typeface="Arial" panose="020B0604020202020204" pitchFamily="34" charset="0"/>
              <a:buChar char="•"/>
            </a:pPr>
            <a:r>
              <a:rPr lang="en-US" sz="1600" dirty="0"/>
              <a:t>Small businesses serve as engines for the economy, but resources to support their expansion are limited. Project </a:t>
            </a:r>
            <a:r>
              <a:rPr lang="en-US" sz="1600" dirty="0" err="1"/>
              <a:t>REACh</a:t>
            </a:r>
            <a:r>
              <a:rPr lang="en-US" sz="1600" dirty="0"/>
              <a:t> focuses on collaborative efforts to build and support entrepreneurs by focusing on access to capital, technical assistance and procurement opportunities to minority-owned business enterprises and entrepreneurs.</a:t>
            </a:r>
            <a:endParaRPr lang="en-US" altLang="en-US" sz="1600" dirty="0">
              <a:latin typeface="Neutra Text TF Book Alt" panose="02000000000000000000" pitchFamily="2" charset="0"/>
            </a:endParaRPr>
          </a:p>
        </p:txBody>
      </p:sp>
    </p:spTree>
    <p:extLst>
      <p:ext uri="{BB962C8B-B14F-4D97-AF65-F5344CB8AC3E}">
        <p14:creationId xmlns:p14="http://schemas.microsoft.com/office/powerpoint/2010/main" val="158766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5EFAAE-29C1-5A42-81A6-EA9D71E7CE03}"/>
              </a:ext>
            </a:extLst>
          </p:cNvPr>
          <p:cNvSpPr/>
          <p:nvPr/>
        </p:nvSpPr>
        <p:spPr>
          <a:xfrm>
            <a:off x="0" y="6273800"/>
            <a:ext cx="6440488" cy="584200"/>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D80F481D-C50A-E64F-8C48-D00B0AD6DAF8}"/>
              </a:ext>
            </a:extLst>
          </p:cNvPr>
          <p:cNvSpPr txBox="1"/>
          <p:nvPr/>
        </p:nvSpPr>
        <p:spPr>
          <a:xfrm>
            <a:off x="301625" y="6273800"/>
            <a:ext cx="6022975" cy="960438"/>
          </a:xfrm>
          <a:prstGeom prst="rect">
            <a:avLst/>
          </a:prstGeom>
          <a:noFill/>
        </p:spPr>
        <p:txBody>
          <a:bodyPr>
            <a:spAutoFit/>
          </a:bodyPr>
          <a:lstStyle/>
          <a:p>
            <a:pPr eaLnBrk="1" fontAlgn="auto" hangingPunct="1">
              <a:lnSpc>
                <a:spcPct val="150000"/>
              </a:lnSpc>
              <a:spcBef>
                <a:spcPct val="5000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2 |  </a:t>
            </a:r>
            <a:r>
              <a:rPr lang="en-US"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DC Department of Insurance, Securities and Banking</a:t>
            </a:r>
            <a:b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br>
            <a:endPar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endParaRPr>
          </a:p>
        </p:txBody>
      </p:sp>
      <p:pic>
        <p:nvPicPr>
          <p:cNvPr id="3076" name="Content Placeholder 6">
            <a:extLst>
              <a:ext uri="{FF2B5EF4-FFF2-40B4-BE49-F238E27FC236}">
                <a16:creationId xmlns:a16="http://schemas.microsoft.com/office/drawing/2014/main" id="{0851D414-780C-2142-98C0-9B9E2545EE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25"/>
            <a:ext cx="9144000" cy="1371600"/>
          </a:xfrm>
        </p:spPr>
      </p:pic>
      <p:sp>
        <p:nvSpPr>
          <p:cNvPr id="10" name="Rectangle 9">
            <a:extLst>
              <a:ext uri="{FF2B5EF4-FFF2-40B4-BE49-F238E27FC236}">
                <a16:creationId xmlns:a16="http://schemas.microsoft.com/office/drawing/2014/main" id="{F6F6B04E-2F3B-2F49-9234-5CBD3C2DB319}"/>
              </a:ext>
            </a:extLst>
          </p:cNvPr>
          <p:cNvSpPr/>
          <p:nvPr/>
        </p:nvSpPr>
        <p:spPr>
          <a:xfrm>
            <a:off x="7" y="-22364"/>
            <a:ext cx="9144000" cy="1396447"/>
          </a:xfrm>
          <a:prstGeom prst="rect">
            <a:avLst/>
          </a:prstGeom>
          <a:gradFill>
            <a:gsLst>
              <a:gs pos="0">
                <a:srgbClr val="003C68"/>
              </a:gs>
              <a:gs pos="97000">
                <a:schemeClr val="bg1">
                  <a:alpha val="84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0" name="Picture 8">
            <a:extLst>
              <a:ext uri="{FF2B5EF4-FFF2-40B4-BE49-F238E27FC236}">
                <a16:creationId xmlns:a16="http://schemas.microsoft.com/office/drawing/2014/main" id="{396444D8-779D-5B4B-B691-6CF008C36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49238"/>
            <a:ext cx="1577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B1C37DA0-7001-8141-A93A-68DC28D32091}"/>
              </a:ext>
            </a:extLst>
          </p:cNvPr>
          <p:cNvSpPr/>
          <p:nvPr/>
        </p:nvSpPr>
        <p:spPr>
          <a:xfrm>
            <a:off x="0" y="1370013"/>
            <a:ext cx="9144000" cy="119062"/>
          </a:xfrm>
          <a:prstGeom prst="rect">
            <a:avLst/>
          </a:prstGeom>
          <a:solidFill>
            <a:schemeClr val="bg1">
              <a:lumMod val="8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D56273F2-1512-9C44-BAE0-A964C00F9963}"/>
              </a:ext>
            </a:extLst>
          </p:cNvPr>
          <p:cNvSpPr/>
          <p:nvPr/>
        </p:nvSpPr>
        <p:spPr>
          <a:xfrm>
            <a:off x="2852738" y="0"/>
            <a:ext cx="98425" cy="1579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1BB4D97A-1293-DC40-A5C7-705B38DF0C35}"/>
              </a:ext>
            </a:extLst>
          </p:cNvPr>
          <p:cNvSpPr txBox="1"/>
          <p:nvPr/>
        </p:nvSpPr>
        <p:spPr>
          <a:xfrm>
            <a:off x="3179763" y="187325"/>
            <a:ext cx="5964237" cy="1003031"/>
          </a:xfrm>
          <a:prstGeom prst="rect">
            <a:avLst/>
          </a:prstGeom>
          <a:noFill/>
        </p:spPr>
        <p:txBody>
          <a:bodyPr>
            <a:spAutoFit/>
          </a:bodyPr>
          <a:lstStyle/>
          <a:p>
            <a:pPr eaLnBrk="1" fontAlgn="auto" hangingPunct="1">
              <a:lnSpc>
                <a:spcPct val="150000"/>
              </a:lnSpc>
              <a:spcBef>
                <a:spcPct val="50000"/>
              </a:spcBef>
              <a:spcAft>
                <a:spcPts val="0"/>
              </a:spcAft>
              <a:defRPr/>
            </a:pPr>
            <a:r>
              <a:rPr lang="en-US" sz="44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How Will We Achieve It</a:t>
            </a:r>
          </a:p>
        </p:txBody>
      </p:sp>
      <p:sp>
        <p:nvSpPr>
          <p:cNvPr id="17" name="Rectangle 16">
            <a:extLst>
              <a:ext uri="{FF2B5EF4-FFF2-40B4-BE49-F238E27FC236}">
                <a16:creationId xmlns:a16="http://schemas.microsoft.com/office/drawing/2014/main" id="{93824675-5DA5-9A4D-B6CC-C4610E20613D}"/>
              </a:ext>
            </a:extLst>
          </p:cNvPr>
          <p:cNvSpPr/>
          <p:nvPr/>
        </p:nvSpPr>
        <p:spPr>
          <a:xfrm>
            <a:off x="6534150" y="6275388"/>
            <a:ext cx="2609850" cy="585787"/>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5" name="Picture 18">
            <a:extLst>
              <a:ext uri="{FF2B5EF4-FFF2-40B4-BE49-F238E27FC236}">
                <a16:creationId xmlns:a16="http://schemas.microsoft.com/office/drawing/2014/main" id="{27658EA4-FF1A-0742-852B-92242888F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6364288"/>
            <a:ext cx="2073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24">
            <a:extLst>
              <a:ext uri="{FF2B5EF4-FFF2-40B4-BE49-F238E27FC236}">
                <a16:creationId xmlns:a16="http://schemas.microsoft.com/office/drawing/2014/main" id="{18084998-5B44-E844-B7BA-1E092141D808}"/>
              </a:ext>
            </a:extLst>
          </p:cNvPr>
          <p:cNvSpPr txBox="1">
            <a:spLocks noChangeArrowheads="1"/>
          </p:cNvSpPr>
          <p:nvPr/>
        </p:nvSpPr>
        <p:spPr bwMode="auto">
          <a:xfrm>
            <a:off x="669664" y="1838326"/>
            <a:ext cx="80899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AutoNum type="arabicPeriod"/>
            </a:pPr>
            <a:r>
              <a:rPr lang="en-US" sz="1600" dirty="0"/>
              <a:t>We are developing </a:t>
            </a:r>
            <a:r>
              <a:rPr lang="en-US" sz="1600" b="1" dirty="0"/>
              <a:t>a list of the top barriers </a:t>
            </a:r>
            <a:r>
              <a:rPr lang="en-US" sz="1600" dirty="0"/>
              <a:t>facing individuals and small business around the area’s below:</a:t>
            </a:r>
          </a:p>
          <a:p>
            <a:pPr marL="1085850" lvl="1" indent="-342900" eaLnBrk="1" hangingPunct="1">
              <a:buFont typeface="Arial" panose="020B0604020202020204" pitchFamily="34" charset="0"/>
              <a:buChar char="•"/>
            </a:pPr>
            <a:r>
              <a:rPr lang="en-US" sz="1600" dirty="0"/>
              <a:t>Small Business: Technical Assistance, Procurement Opportunities &amp; Access to Capital</a:t>
            </a:r>
          </a:p>
          <a:p>
            <a:pPr marL="1085850" lvl="1" indent="-342900" eaLnBrk="1" hangingPunct="1">
              <a:buFont typeface="Arial" panose="020B0604020202020204" pitchFamily="34" charset="0"/>
              <a:buChar char="•"/>
            </a:pPr>
            <a:r>
              <a:rPr lang="en-US" sz="1600" dirty="0"/>
              <a:t>Obtaining and maintaining affordable housing </a:t>
            </a:r>
          </a:p>
          <a:p>
            <a:pPr marL="1085850" lvl="1" indent="-342900" eaLnBrk="1" hangingPunct="1">
              <a:buFont typeface="Arial" panose="020B0604020202020204" pitchFamily="34" charset="0"/>
              <a:buChar char="•"/>
            </a:pPr>
            <a:r>
              <a:rPr lang="en-US" sz="1600" dirty="0"/>
              <a:t>Credit</a:t>
            </a:r>
          </a:p>
          <a:p>
            <a:pPr marL="1085850" lvl="1" indent="-342900" eaLnBrk="1" hangingPunct="1">
              <a:buFont typeface="Arial" panose="020B0604020202020204" pitchFamily="34" charset="0"/>
              <a:buChar char="•"/>
            </a:pPr>
            <a:endParaRPr lang="en-US" sz="1600" dirty="0"/>
          </a:p>
          <a:p>
            <a:pPr marL="342900" indent="-342900" eaLnBrk="1" hangingPunct="1">
              <a:buFont typeface="+mj-lt"/>
              <a:buAutoNum type="arabicPeriod"/>
            </a:pPr>
            <a:r>
              <a:rPr lang="en-US" sz="1600" b="1" dirty="0"/>
              <a:t>Obtain data </a:t>
            </a:r>
            <a:r>
              <a:rPr lang="en-US" sz="1600" dirty="0"/>
              <a:t>on the identified barriers to determine the following:</a:t>
            </a:r>
          </a:p>
          <a:p>
            <a:pPr marL="1085850" lvl="1" indent="-342900" eaLnBrk="1" hangingPunct="1">
              <a:buFont typeface="Arial" panose="020B0604020202020204" pitchFamily="34" charset="0"/>
              <a:buChar char="•"/>
            </a:pPr>
            <a:r>
              <a:rPr lang="en-US" sz="1600" dirty="0"/>
              <a:t>In what ways does this issue affect people</a:t>
            </a:r>
          </a:p>
          <a:p>
            <a:pPr marL="1085850" lvl="1" indent="-342900" eaLnBrk="1" hangingPunct="1">
              <a:buFont typeface="Arial" panose="020B0604020202020204" pitchFamily="34" charset="0"/>
              <a:buChar char="•"/>
            </a:pPr>
            <a:r>
              <a:rPr lang="en-US" sz="1600" dirty="0"/>
              <a:t>What present solutions are available to residents</a:t>
            </a:r>
          </a:p>
          <a:p>
            <a:pPr marL="1085850" lvl="1" indent="-342900" eaLnBrk="1" hangingPunct="1">
              <a:buFont typeface="Arial" panose="020B0604020202020204" pitchFamily="34" charset="0"/>
              <a:buChar char="•"/>
            </a:pPr>
            <a:r>
              <a:rPr lang="en-US" sz="1600" dirty="0"/>
              <a:t>What solutions need to be developed </a:t>
            </a:r>
          </a:p>
          <a:p>
            <a:pPr marL="1085850" lvl="1" indent="-342900" eaLnBrk="1" hangingPunct="1">
              <a:buFont typeface="Arial" panose="020B0604020202020204" pitchFamily="34" charset="0"/>
              <a:buChar char="•"/>
            </a:pPr>
            <a:endParaRPr lang="en-US" sz="1600" dirty="0"/>
          </a:p>
          <a:p>
            <a:pPr marL="342900" indent="-342900" eaLnBrk="1" hangingPunct="1">
              <a:buFont typeface="+mj-lt"/>
              <a:buAutoNum type="arabicPeriod"/>
            </a:pPr>
            <a:r>
              <a:rPr lang="en-US" sz="1600" b="1" dirty="0"/>
              <a:t>Create Program, Products and/or Policy recommendations </a:t>
            </a:r>
            <a:r>
              <a:rPr lang="en-US" sz="1600" dirty="0"/>
              <a:t>that help to bridge the wealth gap for minority individuals and businesses in the District.</a:t>
            </a:r>
          </a:p>
        </p:txBody>
      </p:sp>
    </p:spTree>
    <p:extLst>
      <p:ext uri="{BB962C8B-B14F-4D97-AF65-F5344CB8AC3E}">
        <p14:creationId xmlns:p14="http://schemas.microsoft.com/office/powerpoint/2010/main" val="261505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5EFAAE-29C1-5A42-81A6-EA9D71E7CE03}"/>
              </a:ext>
            </a:extLst>
          </p:cNvPr>
          <p:cNvSpPr/>
          <p:nvPr/>
        </p:nvSpPr>
        <p:spPr>
          <a:xfrm>
            <a:off x="0" y="6273800"/>
            <a:ext cx="6440488" cy="584200"/>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D80F481D-C50A-E64F-8C48-D00B0AD6DAF8}"/>
              </a:ext>
            </a:extLst>
          </p:cNvPr>
          <p:cNvSpPr txBox="1"/>
          <p:nvPr/>
        </p:nvSpPr>
        <p:spPr>
          <a:xfrm>
            <a:off x="301625" y="6273800"/>
            <a:ext cx="6022975" cy="960438"/>
          </a:xfrm>
          <a:prstGeom prst="rect">
            <a:avLst/>
          </a:prstGeom>
          <a:noFill/>
        </p:spPr>
        <p:txBody>
          <a:bodyPr>
            <a:spAutoFit/>
          </a:bodyPr>
          <a:lstStyle/>
          <a:p>
            <a:pPr eaLnBrk="1" fontAlgn="auto" hangingPunct="1">
              <a:lnSpc>
                <a:spcPct val="150000"/>
              </a:lnSpc>
              <a:spcBef>
                <a:spcPct val="5000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2 |  </a:t>
            </a:r>
            <a:r>
              <a:rPr lang="en-US"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DC Department of Insurance, Securities and Banking</a:t>
            </a:r>
            <a:br>
              <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br>
            <a:endParaRPr lang="en-US" sz="20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endParaRPr>
          </a:p>
        </p:txBody>
      </p:sp>
      <p:pic>
        <p:nvPicPr>
          <p:cNvPr id="3076" name="Content Placeholder 6">
            <a:extLst>
              <a:ext uri="{FF2B5EF4-FFF2-40B4-BE49-F238E27FC236}">
                <a16:creationId xmlns:a16="http://schemas.microsoft.com/office/drawing/2014/main" id="{0851D414-780C-2142-98C0-9B9E2545EE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25"/>
            <a:ext cx="9144000" cy="1371600"/>
          </a:xfrm>
        </p:spPr>
      </p:pic>
      <p:sp>
        <p:nvSpPr>
          <p:cNvPr id="10" name="Rectangle 9">
            <a:extLst>
              <a:ext uri="{FF2B5EF4-FFF2-40B4-BE49-F238E27FC236}">
                <a16:creationId xmlns:a16="http://schemas.microsoft.com/office/drawing/2014/main" id="{F6F6B04E-2F3B-2F49-9234-5CBD3C2DB319}"/>
              </a:ext>
            </a:extLst>
          </p:cNvPr>
          <p:cNvSpPr/>
          <p:nvPr/>
        </p:nvSpPr>
        <p:spPr>
          <a:xfrm>
            <a:off x="7" y="-22364"/>
            <a:ext cx="9144000" cy="1396447"/>
          </a:xfrm>
          <a:prstGeom prst="rect">
            <a:avLst/>
          </a:prstGeom>
          <a:gradFill>
            <a:gsLst>
              <a:gs pos="0">
                <a:srgbClr val="003C68"/>
              </a:gs>
              <a:gs pos="97000">
                <a:schemeClr val="bg1">
                  <a:alpha val="84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0" name="Picture 8">
            <a:extLst>
              <a:ext uri="{FF2B5EF4-FFF2-40B4-BE49-F238E27FC236}">
                <a16:creationId xmlns:a16="http://schemas.microsoft.com/office/drawing/2014/main" id="{396444D8-779D-5B4B-B691-6CF008C36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49238"/>
            <a:ext cx="1577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B1C37DA0-7001-8141-A93A-68DC28D32091}"/>
              </a:ext>
            </a:extLst>
          </p:cNvPr>
          <p:cNvSpPr/>
          <p:nvPr/>
        </p:nvSpPr>
        <p:spPr>
          <a:xfrm>
            <a:off x="0" y="1370013"/>
            <a:ext cx="9144000" cy="119062"/>
          </a:xfrm>
          <a:prstGeom prst="rect">
            <a:avLst/>
          </a:prstGeom>
          <a:solidFill>
            <a:schemeClr val="bg1">
              <a:lumMod val="8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D56273F2-1512-9C44-BAE0-A964C00F9963}"/>
              </a:ext>
            </a:extLst>
          </p:cNvPr>
          <p:cNvSpPr/>
          <p:nvPr/>
        </p:nvSpPr>
        <p:spPr>
          <a:xfrm>
            <a:off x="2852738" y="0"/>
            <a:ext cx="98425" cy="1579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1BB4D97A-1293-DC40-A5C7-705B38DF0C35}"/>
              </a:ext>
            </a:extLst>
          </p:cNvPr>
          <p:cNvSpPr txBox="1"/>
          <p:nvPr/>
        </p:nvSpPr>
        <p:spPr>
          <a:xfrm>
            <a:off x="3179763" y="187325"/>
            <a:ext cx="5964237" cy="1003031"/>
          </a:xfrm>
          <a:prstGeom prst="rect">
            <a:avLst/>
          </a:prstGeom>
          <a:noFill/>
        </p:spPr>
        <p:txBody>
          <a:bodyPr>
            <a:spAutoFit/>
          </a:bodyPr>
          <a:lstStyle/>
          <a:p>
            <a:pPr eaLnBrk="1" fontAlgn="auto" hangingPunct="1">
              <a:lnSpc>
                <a:spcPct val="150000"/>
              </a:lnSpc>
              <a:spcBef>
                <a:spcPct val="50000"/>
              </a:spcBef>
              <a:spcAft>
                <a:spcPts val="0"/>
              </a:spcAft>
              <a:defRPr/>
            </a:pPr>
            <a:r>
              <a:rPr lang="en-US" sz="4400" dirty="0">
                <a:solidFill>
                  <a:schemeClr val="bg1"/>
                </a:solidFill>
                <a:effectLst>
                  <a:outerShdw blurRad="50800" dist="38100" dir="2700000" algn="tl" rotWithShape="0">
                    <a:prstClr val="black">
                      <a:alpha val="40000"/>
                    </a:prstClr>
                  </a:outerShdw>
                </a:effectLst>
                <a:latin typeface="Neutra Text TF Book Alt" panose="02000000000000000000" pitchFamily="2" charset="0"/>
                <a:cs typeface="ＭＳ Ｐゴシック" charset="0"/>
              </a:rPr>
              <a:t>How to Learn More</a:t>
            </a:r>
          </a:p>
        </p:txBody>
      </p:sp>
      <p:sp>
        <p:nvSpPr>
          <p:cNvPr id="17" name="Rectangle 16">
            <a:extLst>
              <a:ext uri="{FF2B5EF4-FFF2-40B4-BE49-F238E27FC236}">
                <a16:creationId xmlns:a16="http://schemas.microsoft.com/office/drawing/2014/main" id="{93824675-5DA5-9A4D-B6CC-C4610E20613D}"/>
              </a:ext>
            </a:extLst>
          </p:cNvPr>
          <p:cNvSpPr/>
          <p:nvPr/>
        </p:nvSpPr>
        <p:spPr>
          <a:xfrm>
            <a:off x="6534150" y="6275388"/>
            <a:ext cx="2609850" cy="585787"/>
          </a:xfrm>
          <a:prstGeom prst="rect">
            <a:avLst/>
          </a:prstGeom>
          <a:solidFill>
            <a:srgbClr val="003C68"/>
          </a:solidFill>
          <a:effectLst>
            <a:outerShdw blurRad="40000" dist="23000" dir="5400000" rotWithShape="0">
              <a:srgbClr val="003C68">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5" name="Picture 18">
            <a:extLst>
              <a:ext uri="{FF2B5EF4-FFF2-40B4-BE49-F238E27FC236}">
                <a16:creationId xmlns:a16="http://schemas.microsoft.com/office/drawing/2014/main" id="{27658EA4-FF1A-0742-852B-92242888F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6364288"/>
            <a:ext cx="2073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a:extLst>
              <a:ext uri="{FF2B5EF4-FFF2-40B4-BE49-F238E27FC236}">
                <a16:creationId xmlns:a16="http://schemas.microsoft.com/office/drawing/2014/main" id="{E1277E92-D834-839B-3CD5-6C1FCCCD64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578" y="1918432"/>
            <a:ext cx="81915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0">
            <a:extLst>
              <a:ext uri="{FF2B5EF4-FFF2-40B4-BE49-F238E27FC236}">
                <a16:creationId xmlns:a16="http://schemas.microsoft.com/office/drawing/2014/main" id="{A5DF10D3-0183-A891-3A21-CFF98EA5AD88}"/>
              </a:ext>
            </a:extLst>
          </p:cNvPr>
          <p:cNvSpPr txBox="1">
            <a:spLocks noChangeArrowheads="1"/>
          </p:cNvSpPr>
          <p:nvPr/>
        </p:nvSpPr>
        <p:spPr bwMode="auto">
          <a:xfrm>
            <a:off x="1616075" y="2093913"/>
            <a:ext cx="240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disb.dc.gov</a:t>
            </a:r>
          </a:p>
        </p:txBody>
      </p:sp>
      <p:sp>
        <p:nvSpPr>
          <p:cNvPr id="20" name="TextBox 14">
            <a:extLst>
              <a:ext uri="{FF2B5EF4-FFF2-40B4-BE49-F238E27FC236}">
                <a16:creationId xmlns:a16="http://schemas.microsoft.com/office/drawing/2014/main" id="{01827F26-558B-5E18-1A3D-FD620ED0313B}"/>
              </a:ext>
            </a:extLst>
          </p:cNvPr>
          <p:cNvSpPr txBox="1">
            <a:spLocks noChangeArrowheads="1"/>
          </p:cNvSpPr>
          <p:nvPr/>
        </p:nvSpPr>
        <p:spPr bwMode="auto">
          <a:xfrm>
            <a:off x="1534319" y="3287043"/>
            <a:ext cx="236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202-727-8000</a:t>
            </a:r>
          </a:p>
        </p:txBody>
      </p:sp>
      <p:pic>
        <p:nvPicPr>
          <p:cNvPr id="21" name="Picture 11">
            <a:extLst>
              <a:ext uri="{FF2B5EF4-FFF2-40B4-BE49-F238E27FC236}">
                <a16:creationId xmlns:a16="http://schemas.microsoft.com/office/drawing/2014/main" id="{20AF7727-C469-1F35-32A0-71095B0F3E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886" y="43452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5">
            <a:extLst>
              <a:ext uri="{FF2B5EF4-FFF2-40B4-BE49-F238E27FC236}">
                <a16:creationId xmlns:a16="http://schemas.microsoft.com/office/drawing/2014/main" id="{248B1B43-EE57-337C-EAC5-6E62F7C38BC3}"/>
              </a:ext>
            </a:extLst>
          </p:cNvPr>
          <p:cNvSpPr txBox="1">
            <a:spLocks noChangeArrowheads="1"/>
          </p:cNvSpPr>
          <p:nvPr/>
        </p:nvSpPr>
        <p:spPr bwMode="auto">
          <a:xfrm>
            <a:off x="1571974" y="4506911"/>
            <a:ext cx="236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disb@dc.gov</a:t>
            </a:r>
          </a:p>
        </p:txBody>
      </p:sp>
      <p:pic>
        <p:nvPicPr>
          <p:cNvPr id="23" name="Picture 1">
            <a:extLst>
              <a:ext uri="{FF2B5EF4-FFF2-40B4-BE49-F238E27FC236}">
                <a16:creationId xmlns:a16="http://schemas.microsoft.com/office/drawing/2014/main" id="{DDC761E7-2817-3608-49D3-2BBA775232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8306" y="1928812"/>
            <a:ext cx="8080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facebook_logo">
            <a:extLst>
              <a:ext uri="{FF2B5EF4-FFF2-40B4-BE49-F238E27FC236}">
                <a16:creationId xmlns:a16="http://schemas.microsoft.com/office/drawing/2014/main" id="{2190EA38-3BD8-AAF5-DD58-B6D990FDFB84}"/>
              </a:ext>
            </a:extLst>
          </p:cNvPr>
          <p:cNvPicPr>
            <a:picLocks noChangeAspect="1" noChangeArrowheads="1"/>
          </p:cNvPicPr>
          <p:nvPr/>
        </p:nvPicPr>
        <p:blipFill>
          <a:blip r:embed="rId8"/>
          <a:srcRect/>
          <a:stretch>
            <a:fillRect/>
          </a:stretch>
        </p:blipFill>
        <p:spPr bwMode="auto">
          <a:xfrm>
            <a:off x="4228306" y="3140270"/>
            <a:ext cx="777875" cy="777875"/>
          </a:xfrm>
          <a:prstGeom prst="rect">
            <a:avLst/>
          </a:prstGeom>
          <a:noFill/>
          <a:ln>
            <a:noFill/>
          </a:ln>
          <a:effectLst/>
        </p:spPr>
      </p:pic>
      <p:pic>
        <p:nvPicPr>
          <p:cNvPr id="25" name="Picture 3" descr="twitter">
            <a:extLst>
              <a:ext uri="{FF2B5EF4-FFF2-40B4-BE49-F238E27FC236}">
                <a16:creationId xmlns:a16="http://schemas.microsoft.com/office/drawing/2014/main" id="{B869B570-E621-3601-2CF7-9C589152DD94}"/>
              </a:ext>
            </a:extLst>
          </p:cNvPr>
          <p:cNvPicPr>
            <a:picLocks noChangeAspect="1" noChangeArrowheads="1"/>
          </p:cNvPicPr>
          <p:nvPr/>
        </p:nvPicPr>
        <p:blipFill>
          <a:blip r:embed="rId9"/>
          <a:srcRect/>
          <a:stretch>
            <a:fillRect/>
          </a:stretch>
        </p:blipFill>
        <p:spPr bwMode="auto">
          <a:xfrm>
            <a:off x="4051300" y="4205550"/>
            <a:ext cx="1041400" cy="1041400"/>
          </a:xfrm>
          <a:prstGeom prst="rect">
            <a:avLst/>
          </a:prstGeom>
          <a:noFill/>
          <a:ln>
            <a:noFill/>
          </a:ln>
          <a:effectLst/>
        </p:spPr>
      </p:pic>
      <p:pic>
        <p:nvPicPr>
          <p:cNvPr id="26" name="Picture 25" descr="A picture containing drawing&#10;&#10;Description automatically generated">
            <a:extLst>
              <a:ext uri="{FF2B5EF4-FFF2-40B4-BE49-F238E27FC236}">
                <a16:creationId xmlns:a16="http://schemas.microsoft.com/office/drawing/2014/main" id="{CB3B96C3-E952-FC08-7807-8BE5C77EF920}"/>
              </a:ext>
            </a:extLst>
          </p:cNvPr>
          <p:cNvPicPr>
            <a:picLocks noChangeAspect="1"/>
          </p:cNvPicPr>
          <p:nvPr/>
        </p:nvPicPr>
        <p:blipFill>
          <a:blip r:embed="rId10"/>
          <a:stretch>
            <a:fillRect/>
          </a:stretch>
        </p:blipFill>
        <p:spPr>
          <a:xfrm>
            <a:off x="695886" y="5338612"/>
            <a:ext cx="698244" cy="698244"/>
          </a:xfrm>
          <a:prstGeom prst="rect">
            <a:avLst/>
          </a:prstGeom>
        </p:spPr>
      </p:pic>
      <p:sp>
        <p:nvSpPr>
          <p:cNvPr id="27" name="TextBox 5">
            <a:extLst>
              <a:ext uri="{FF2B5EF4-FFF2-40B4-BE49-F238E27FC236}">
                <a16:creationId xmlns:a16="http://schemas.microsoft.com/office/drawing/2014/main" id="{D017D8CE-81B5-A69D-8778-44F8BFA446A5}"/>
              </a:ext>
            </a:extLst>
          </p:cNvPr>
          <p:cNvSpPr txBox="1">
            <a:spLocks noChangeArrowheads="1"/>
          </p:cNvSpPr>
          <p:nvPr/>
        </p:nvSpPr>
        <p:spPr bwMode="auto">
          <a:xfrm>
            <a:off x="1534319" y="5423649"/>
            <a:ext cx="236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@DCDISB</a:t>
            </a:r>
          </a:p>
        </p:txBody>
      </p:sp>
      <p:sp>
        <p:nvSpPr>
          <p:cNvPr id="28" name="TextBox 16">
            <a:extLst>
              <a:ext uri="{FF2B5EF4-FFF2-40B4-BE49-F238E27FC236}">
                <a16:creationId xmlns:a16="http://schemas.microsoft.com/office/drawing/2014/main" id="{F1AEEFD8-675D-4AA7-3923-4D4AA87BB1A9}"/>
              </a:ext>
            </a:extLst>
          </p:cNvPr>
          <p:cNvSpPr txBox="1">
            <a:spLocks noChangeArrowheads="1"/>
          </p:cNvSpPr>
          <p:nvPr/>
        </p:nvSpPr>
        <p:spPr bwMode="auto">
          <a:xfrm>
            <a:off x="5207151" y="2085359"/>
            <a:ext cx="3414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Youtube.com/DCDISB</a:t>
            </a:r>
          </a:p>
        </p:txBody>
      </p:sp>
      <p:sp>
        <p:nvSpPr>
          <p:cNvPr id="29" name="TextBox 28">
            <a:extLst>
              <a:ext uri="{FF2B5EF4-FFF2-40B4-BE49-F238E27FC236}">
                <a16:creationId xmlns:a16="http://schemas.microsoft.com/office/drawing/2014/main" id="{DA2913E7-D57B-9F32-A371-4B2AFD6DC2EC}"/>
              </a:ext>
            </a:extLst>
          </p:cNvPr>
          <p:cNvSpPr txBox="1"/>
          <p:nvPr/>
        </p:nvSpPr>
        <p:spPr>
          <a:xfrm>
            <a:off x="5207151" y="3280597"/>
            <a:ext cx="4576194"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@DISBDC</a:t>
            </a:r>
          </a:p>
        </p:txBody>
      </p:sp>
      <p:sp>
        <p:nvSpPr>
          <p:cNvPr id="30" name="TextBox 18">
            <a:extLst>
              <a:ext uri="{FF2B5EF4-FFF2-40B4-BE49-F238E27FC236}">
                <a16:creationId xmlns:a16="http://schemas.microsoft.com/office/drawing/2014/main" id="{7127F6B7-1A07-0F59-2562-E07811C53734}"/>
              </a:ext>
            </a:extLst>
          </p:cNvPr>
          <p:cNvSpPr txBox="1">
            <a:spLocks noChangeArrowheads="1"/>
          </p:cNvSpPr>
          <p:nvPr/>
        </p:nvSpPr>
        <p:spPr bwMode="auto">
          <a:xfrm>
            <a:off x="5207151" y="4491794"/>
            <a:ext cx="341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17F"/>
                </a:solidFill>
                <a:effectLst/>
                <a:uLnTx/>
                <a:uFillTx/>
                <a:latin typeface="Neutra Text Book Alt"/>
                <a:ea typeface="MS PGothic" panose="020B0600070205080204" pitchFamily="34" charset="-128"/>
                <a:cs typeface="+mn-cs"/>
              </a:rPr>
              <a:t>@DCDISB</a:t>
            </a:r>
          </a:p>
        </p:txBody>
      </p:sp>
      <p:pic>
        <p:nvPicPr>
          <p:cNvPr id="2" name="Picture 1">
            <a:extLst>
              <a:ext uri="{FF2B5EF4-FFF2-40B4-BE49-F238E27FC236}">
                <a16:creationId xmlns:a16="http://schemas.microsoft.com/office/drawing/2014/main" id="{E1A2E82C-A075-17DC-138B-5F94F84A5EBA}"/>
              </a:ext>
            </a:extLst>
          </p:cNvPr>
          <p:cNvPicPr>
            <a:picLocks noChangeAspect="1"/>
          </p:cNvPicPr>
          <p:nvPr/>
        </p:nvPicPr>
        <p:blipFill>
          <a:blip r:embed="rId11"/>
          <a:stretch>
            <a:fillRect/>
          </a:stretch>
        </p:blipFill>
        <p:spPr>
          <a:xfrm>
            <a:off x="511562" y="3050177"/>
            <a:ext cx="1066892" cy="1066892"/>
          </a:xfrm>
          <a:prstGeom prst="rect">
            <a:avLst/>
          </a:prstGeom>
        </p:spPr>
      </p:pic>
    </p:spTree>
    <p:extLst>
      <p:ext uri="{BB962C8B-B14F-4D97-AF65-F5344CB8AC3E}">
        <p14:creationId xmlns:p14="http://schemas.microsoft.com/office/powerpoint/2010/main" val="1566194240"/>
      </p:ext>
    </p:extLst>
  </p:cSld>
  <p:clrMapOvr>
    <a:masterClrMapping/>
  </p:clrMapOvr>
</p:sld>
</file>

<file path=ppt/theme/theme1.xml><?xml version="1.0" encoding="utf-8"?>
<a:theme xmlns:a="http://schemas.openxmlformats.org/drawingml/2006/main" name="DCPA_Presentation1P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SB PPT Corporate Version2020.potx  -  Read-Only  -  Compatibility Mode" id="{96082499-5B27-4E26-8CD5-90A0E8E67662}" vid="{D58067E6-BDD0-43B5-B55F-735713336BF5}"/>
    </a:ext>
  </a:extLst>
</a:theme>
</file>

<file path=docProps/app.xml><?xml version="1.0" encoding="utf-8"?>
<Properties xmlns="http://schemas.openxmlformats.org/officeDocument/2006/extended-properties" xmlns:vt="http://schemas.openxmlformats.org/officeDocument/2006/docPropsVTypes">
  <Template>DISB PPT Corporate Version2020</Template>
  <TotalTime>39</TotalTime>
  <Words>434</Words>
  <Application>Microsoft Office PowerPoint</Application>
  <PresentationFormat>On-screen Show (4:3)</PresentationFormat>
  <Paragraphs>44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DCPA_Presentation1Pofessional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Tanya (DISB)</dc:creator>
  <cp:lastModifiedBy>Fenwick, Aaron (DISB)</cp:lastModifiedBy>
  <cp:revision>4</cp:revision>
  <dcterms:created xsi:type="dcterms:W3CDTF">2020-08-12T21:48:55Z</dcterms:created>
  <dcterms:modified xsi:type="dcterms:W3CDTF">2022-07-21T18:37:17Z</dcterms:modified>
</cp:coreProperties>
</file>