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2" r:id="rId2"/>
    <p:sldMasterId id="2147483747" r:id="rId3"/>
    <p:sldMasterId id="2147483764" r:id="rId4"/>
    <p:sldMasterId id="2147483776" r:id="rId5"/>
    <p:sldMasterId id="2147483789" r:id="rId6"/>
  </p:sldMasterIdLst>
  <p:notesMasterIdLst>
    <p:notesMasterId r:id="rId61"/>
  </p:notesMasterIdLst>
  <p:sldIdLst>
    <p:sldId id="265" r:id="rId7"/>
    <p:sldId id="256" r:id="rId8"/>
    <p:sldId id="257" r:id="rId9"/>
    <p:sldId id="258" r:id="rId10"/>
    <p:sldId id="259" r:id="rId11"/>
    <p:sldId id="260" r:id="rId12"/>
    <p:sldId id="261" r:id="rId13"/>
    <p:sldId id="262" r:id="rId14"/>
    <p:sldId id="264" r:id="rId15"/>
    <p:sldId id="263" r:id="rId16"/>
    <p:sldId id="266" r:id="rId17"/>
    <p:sldId id="279" r:id="rId18"/>
    <p:sldId id="294" r:id="rId19"/>
    <p:sldId id="316" r:id="rId20"/>
    <p:sldId id="317" r:id="rId21"/>
    <p:sldId id="391" r:id="rId22"/>
    <p:sldId id="432" r:id="rId23"/>
    <p:sldId id="433" r:id="rId24"/>
    <p:sldId id="434" r:id="rId25"/>
    <p:sldId id="296" r:id="rId26"/>
    <p:sldId id="280" r:id="rId27"/>
    <p:sldId id="281" r:id="rId28"/>
    <p:sldId id="301" r:id="rId29"/>
    <p:sldId id="302" r:id="rId30"/>
    <p:sldId id="303" r:id="rId31"/>
    <p:sldId id="304" r:id="rId32"/>
    <p:sldId id="305" r:id="rId33"/>
    <p:sldId id="290" r:id="rId34"/>
    <p:sldId id="435" r:id="rId35"/>
    <p:sldId id="436" r:id="rId36"/>
    <p:sldId id="437" r:id="rId37"/>
    <p:sldId id="438" r:id="rId38"/>
    <p:sldId id="293" r:id="rId39"/>
    <p:sldId id="292" r:id="rId40"/>
    <p:sldId id="289" r:id="rId41"/>
    <p:sldId id="274" r:id="rId42"/>
    <p:sldId id="439" r:id="rId43"/>
    <p:sldId id="295" r:id="rId44"/>
    <p:sldId id="298" r:id="rId45"/>
    <p:sldId id="297" r:id="rId46"/>
    <p:sldId id="299" r:id="rId47"/>
    <p:sldId id="440" r:id="rId48"/>
    <p:sldId id="286" r:id="rId49"/>
    <p:sldId id="312" r:id="rId50"/>
    <p:sldId id="4782" r:id="rId51"/>
    <p:sldId id="1000" r:id="rId52"/>
    <p:sldId id="4775" r:id="rId53"/>
    <p:sldId id="4770" r:id="rId54"/>
    <p:sldId id="4783" r:id="rId55"/>
    <p:sldId id="462" r:id="rId56"/>
    <p:sldId id="4781" r:id="rId57"/>
    <p:sldId id="4785" r:id="rId58"/>
    <p:sldId id="4787" r:id="rId59"/>
    <p:sldId id="87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5" autoAdjust="0"/>
    <p:restoredTop sz="94660"/>
  </p:normalViewPr>
  <p:slideViewPr>
    <p:cSldViewPr snapToGrid="0">
      <p:cViewPr varScale="1">
        <p:scale>
          <a:sx n="72" d="100"/>
          <a:sy n="72"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Mental Health Appeals (5 Years)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6AF-457B-8C40-3AD19D683C8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6AF-457B-8C40-3AD19D683C8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6AF-457B-8C40-3AD19D683C8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6AF-457B-8C40-3AD19D683C8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6AF-457B-8C40-3AD19D683C81}"/>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06AF-457B-8C40-3AD19D683C8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Data!$B$3:$B$8</c:f>
              <c:strCache>
                <c:ptCount val="6"/>
                <c:pt idx="0">
                  <c:v>In-Patient Services</c:v>
                </c:pt>
                <c:pt idx="1">
                  <c:v>Out-Patient Services</c:v>
                </c:pt>
                <c:pt idx="2">
                  <c:v>Partial Hospitalization</c:v>
                </c:pt>
                <c:pt idx="3">
                  <c:v>Substance Abuse</c:v>
                </c:pt>
                <c:pt idx="4">
                  <c:v>Eating Disorders</c:v>
                </c:pt>
                <c:pt idx="5">
                  <c:v>Undetermined</c:v>
                </c:pt>
              </c:strCache>
            </c:strRef>
          </c:cat>
          <c:val>
            <c:numRef>
              <c:f>Data!$C$3:$C$8</c:f>
              <c:numCache>
                <c:formatCode>General</c:formatCode>
                <c:ptCount val="6"/>
                <c:pt idx="0">
                  <c:v>14</c:v>
                </c:pt>
                <c:pt idx="1">
                  <c:v>17</c:v>
                </c:pt>
                <c:pt idx="2">
                  <c:v>2</c:v>
                </c:pt>
                <c:pt idx="3">
                  <c:v>2</c:v>
                </c:pt>
                <c:pt idx="4">
                  <c:v>1</c:v>
                </c:pt>
                <c:pt idx="5">
                  <c:v>23</c:v>
                </c:pt>
              </c:numCache>
            </c:numRef>
          </c:val>
          <c:extLst>
            <c:ext xmlns:c16="http://schemas.microsoft.com/office/drawing/2014/chart" uri="{C3380CC4-5D6E-409C-BE32-E72D297353CC}">
              <c16:uniqueId val="{0000000C-06AF-457B-8C40-3AD19D683C8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Appeal Outcomes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890523552976932E-2"/>
          <c:y val="0.13560758176256005"/>
          <c:w val="0.93898616291384629"/>
          <c:h val="0.54518528641863695"/>
        </c:manualLayout>
      </c:layout>
      <c:line3DChart>
        <c:grouping val="standar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25400">
              <a:noFill/>
            </a:ln>
            <a:effectLst>
              <a:outerShdw blurRad="40000" dist="23000" dir="5400000" rotWithShape="0">
                <a:srgbClr val="000000">
                  <a:alpha val="35000"/>
                </a:srgbClr>
              </a:outerShdw>
            </a:effectLst>
            <a:sp3d/>
          </c:spPr>
          <c:dLbls>
            <c:dLbl>
              <c:idx val="0"/>
              <c:layout>
                <c:manualLayout>
                  <c:x val="-1.3401404640021045E-17"/>
                  <c:y val="-4.0053404539385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59-472A-9630-1CDE17C10864}"/>
                </c:ext>
              </c:extLst>
            </c:dLbl>
            <c:dLbl>
              <c:idx val="1"/>
              <c:layout>
                <c:manualLayout>
                  <c:x val="-1.4619883040935941E-3"/>
                  <c:y val="-5.6074766355140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59-472A-9630-1CDE17C10864}"/>
                </c:ext>
              </c:extLst>
            </c:dLbl>
            <c:dLbl>
              <c:idx val="2"/>
              <c:layout>
                <c:manualLayout>
                  <c:x val="1.4619883040935646E-2"/>
                  <c:y val="-2.1361815754339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59-472A-9630-1CDE17C10864}"/>
                </c:ext>
              </c:extLst>
            </c:dLbl>
            <c:dLbl>
              <c:idx val="3"/>
              <c:layout>
                <c:manualLayout>
                  <c:x val="-5.3605618560084181E-17"/>
                  <c:y val="-1.8691588785046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59-472A-9630-1CDE17C10864}"/>
                </c:ext>
              </c:extLst>
            </c:dLbl>
            <c:dLbl>
              <c:idx val="4"/>
              <c:layout>
                <c:manualLayout>
                  <c:x val="-1.6081871345029239E-2"/>
                  <c:y val="-6.9425901201602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459-472A-9630-1CDE17C10864}"/>
                </c:ext>
              </c:extLst>
            </c:dLbl>
            <c:dLbl>
              <c:idx val="5"/>
              <c:layout>
                <c:manualLayout>
                  <c:x val="4.3859649122807015E-3"/>
                  <c:y val="-3.4712950600801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59-472A-9630-1CDE17C10864}"/>
                </c:ext>
              </c:extLst>
            </c:dLbl>
            <c:dLbl>
              <c:idx val="6"/>
              <c:layout>
                <c:manualLayout>
                  <c:x val="1.4619883040935672E-3"/>
                  <c:y val="-2.4032042723631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59-472A-9630-1CDE17C10864}"/>
                </c:ext>
              </c:extLst>
            </c:dLbl>
            <c:dLbl>
              <c:idx val="7"/>
              <c:layout>
                <c:manualLayout>
                  <c:x val="-1.4619883040935672E-3"/>
                  <c:y val="-5.073431241655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59-472A-9630-1CDE17C10864}"/>
                </c:ext>
              </c:extLst>
            </c:dLbl>
            <c:dLbl>
              <c:idx val="8"/>
              <c:layout>
                <c:manualLayout>
                  <c:x val="1.023391812865497E-2"/>
                  <c:y val="-3.7383177570093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59-472A-9630-1CDE17C10864}"/>
                </c:ext>
              </c:extLst>
            </c:dLbl>
            <c:dLbl>
              <c:idx val="9"/>
              <c:layout>
                <c:manualLayout>
                  <c:x val="1.1695906432748537E-2"/>
                  <c:y val="-6.675567423230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59-472A-9630-1CDE17C10864}"/>
                </c:ext>
              </c:extLst>
            </c:dLbl>
            <c:dLbl>
              <c:idx val="1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087719298245612E-2"/>
                      <c:h val="7.365831607497661E-2"/>
                    </c:manualLayout>
                  </c15:layout>
                </c:ext>
                <c:ext xmlns:c16="http://schemas.microsoft.com/office/drawing/2014/chart" uri="{C3380CC4-5D6E-409C-BE32-E72D297353CC}">
                  <c16:uniqueId val="{0000000E-A459-472A-9630-1CDE17C10864}"/>
                </c:ext>
              </c:extLst>
            </c:dLbl>
            <c:dLbl>
              <c:idx val="12"/>
              <c:layout>
                <c:manualLayout>
                  <c:x val="4.3859649122807015E-3"/>
                  <c:y val="-4.8064085447263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59-472A-9630-1CDE17C10864}"/>
                </c:ext>
              </c:extLst>
            </c:dLbl>
            <c:dLbl>
              <c:idx val="13"/>
              <c:layout>
                <c:manualLayout>
                  <c:x val="1.4619883040934601E-3"/>
                  <c:y val="-2.9372496662216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459-472A-9630-1CDE17C108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Data!$B$11:$B$25</c:f>
              <c:strCache>
                <c:ptCount val="15"/>
                <c:pt idx="0">
                  <c:v>Adjusted</c:v>
                </c:pt>
                <c:pt idx="1">
                  <c:v>Consumer Unresponsive</c:v>
                </c:pt>
                <c:pt idx="2">
                  <c:v>Overturned</c:v>
                </c:pt>
                <c:pt idx="3">
                  <c:v>Partial Payment</c:v>
                </c:pt>
                <c:pt idx="4">
                  <c:v>Partial Overturned</c:v>
                </c:pt>
                <c:pt idx="5">
                  <c:v>Pending</c:v>
                </c:pt>
                <c:pt idx="6">
                  <c:v>Referred to DISB</c:v>
                </c:pt>
                <c:pt idx="7">
                  <c:v>Referred to Other</c:v>
                </c:pt>
                <c:pt idx="8">
                  <c:v>Referred Out-of-State</c:v>
                </c:pt>
                <c:pt idx="9">
                  <c:v>Resolved-Policy</c:v>
                </c:pt>
                <c:pt idx="10">
                  <c:v>Resolved-Process</c:v>
                </c:pt>
                <c:pt idx="11">
                  <c:v>Reversed-IPRO</c:v>
                </c:pt>
                <c:pt idx="12">
                  <c:v>Upheld-Insurer</c:v>
                </c:pt>
                <c:pt idx="13">
                  <c:v>Upheld-IPRO</c:v>
                </c:pt>
                <c:pt idx="14">
                  <c:v>Withdrawn</c:v>
                </c:pt>
              </c:strCache>
            </c:strRef>
          </c:cat>
          <c:val>
            <c:numRef>
              <c:f>Data!$C$11:$C$25</c:f>
              <c:numCache>
                <c:formatCode>General</c:formatCode>
                <c:ptCount val="15"/>
                <c:pt idx="0">
                  <c:v>2</c:v>
                </c:pt>
                <c:pt idx="1">
                  <c:v>2</c:v>
                </c:pt>
                <c:pt idx="2">
                  <c:v>6</c:v>
                </c:pt>
                <c:pt idx="3">
                  <c:v>5</c:v>
                </c:pt>
                <c:pt idx="4">
                  <c:v>1</c:v>
                </c:pt>
                <c:pt idx="5">
                  <c:v>10</c:v>
                </c:pt>
                <c:pt idx="6">
                  <c:v>3</c:v>
                </c:pt>
                <c:pt idx="7">
                  <c:v>1</c:v>
                </c:pt>
                <c:pt idx="8">
                  <c:v>2</c:v>
                </c:pt>
                <c:pt idx="9">
                  <c:v>1</c:v>
                </c:pt>
                <c:pt idx="10">
                  <c:v>4</c:v>
                </c:pt>
                <c:pt idx="11">
                  <c:v>13</c:v>
                </c:pt>
                <c:pt idx="12">
                  <c:v>1</c:v>
                </c:pt>
                <c:pt idx="13">
                  <c:v>4</c:v>
                </c:pt>
                <c:pt idx="14">
                  <c:v>4</c:v>
                </c:pt>
              </c:numCache>
            </c:numRef>
          </c:val>
          <c:smooth val="0"/>
          <c:extLst>
            <c:ext xmlns:c16="http://schemas.microsoft.com/office/drawing/2014/chart" uri="{C3380CC4-5D6E-409C-BE32-E72D297353CC}">
              <c16:uniqueId val="{00000000-A459-472A-9630-1CDE17C10864}"/>
            </c:ext>
          </c:extLst>
        </c:ser>
        <c:dLbls>
          <c:showLegendKey val="0"/>
          <c:showVal val="0"/>
          <c:showCatName val="0"/>
          <c:showSerName val="0"/>
          <c:showPercent val="0"/>
          <c:showBubbleSize val="0"/>
        </c:dLbls>
        <c:axId val="804166800"/>
        <c:axId val="804167456"/>
        <c:axId val="884729096"/>
      </c:line3DChart>
      <c:catAx>
        <c:axId val="80416680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804167456"/>
        <c:crosses val="autoZero"/>
        <c:auto val="1"/>
        <c:lblAlgn val="ctr"/>
        <c:lblOffset val="100"/>
        <c:noMultiLvlLbl val="0"/>
      </c:catAx>
      <c:valAx>
        <c:axId val="8041674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04166800"/>
        <c:crosses val="autoZero"/>
        <c:crossBetween val="between"/>
      </c:valAx>
      <c:serAx>
        <c:axId val="884729096"/>
        <c:scaling>
          <c:orientation val="minMax"/>
        </c:scaling>
        <c:delete val="1"/>
        <c:axPos val="b"/>
        <c:majorTickMark val="out"/>
        <c:minorTickMark val="none"/>
        <c:tickLblPos val="nextTo"/>
        <c:crossAx val="80416745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How</a:t>
            </a:r>
            <a:r>
              <a:rPr lang="en-US" baseline="0" dirty="0"/>
              <a:t> Case Closed</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1623717489859221E-2"/>
          <c:y val="0.19965964342874887"/>
          <c:w val="0.37965950847053209"/>
          <c:h val="0.70996247956990499"/>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B1F-4C50-BC9F-916DCE1DB39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B1F-4C50-BC9F-916DCE1DB39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B1F-4C50-BC9F-916DCE1DB39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Data!$B$28:$B$30</c:f>
              <c:strCache>
                <c:ptCount val="3"/>
                <c:pt idx="0">
                  <c:v>Successfully</c:v>
                </c:pt>
                <c:pt idx="1">
                  <c:v>Unsuccessfully</c:v>
                </c:pt>
                <c:pt idx="2">
                  <c:v>To be Determined</c:v>
                </c:pt>
              </c:strCache>
            </c:strRef>
          </c:cat>
          <c:val>
            <c:numRef>
              <c:f>Data!$C$28:$C$30</c:f>
              <c:numCache>
                <c:formatCode>General</c:formatCode>
                <c:ptCount val="3"/>
                <c:pt idx="0">
                  <c:v>44</c:v>
                </c:pt>
                <c:pt idx="1">
                  <c:v>5</c:v>
                </c:pt>
                <c:pt idx="2">
                  <c:v>10</c:v>
                </c:pt>
              </c:numCache>
            </c:numRef>
          </c:val>
          <c:extLst>
            <c:ext xmlns:c16="http://schemas.microsoft.com/office/drawing/2014/chart" uri="{C3380CC4-5D6E-409C-BE32-E72D297353CC}">
              <c16:uniqueId val="{00000006-EB1F-4C50-BC9F-916DCE1DB39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98418038654259"/>
          <c:y val="0.35298432620858811"/>
          <c:w val="0.33089906943450254"/>
          <c:h val="0.326243463819712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8">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ata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7.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39819-5A57-4AAB-BBCC-B1C31E2429CD}" type="doc">
      <dgm:prSet loTypeId="urn:microsoft.com/office/officeart/2005/8/layout/lProcess2" loCatId="relationship" qsTypeId="urn:microsoft.com/office/officeart/2005/8/quickstyle/simple1" qsCatId="simple" csTypeId="urn:microsoft.com/office/officeart/2005/8/colors/accent6_1" csCatId="accent6" phldr="1"/>
      <dgm:spPr/>
      <dgm:t>
        <a:bodyPr/>
        <a:lstStyle/>
        <a:p>
          <a:endParaRPr lang="en-US"/>
        </a:p>
      </dgm:t>
    </dgm:pt>
    <dgm:pt modelId="{2F2F0A74-C522-43C1-8B1E-7FED0924D614}">
      <dgm:prSet phldrT="[Text]" custT="1"/>
      <dgm:spPr>
        <a:solidFill>
          <a:schemeClr val="accent6">
            <a:lumMod val="20000"/>
            <a:lumOff val="80000"/>
          </a:schemeClr>
        </a:solidFill>
      </dgm:spPr>
      <dgm:t>
        <a:bodyPr/>
        <a:lstStyle/>
        <a:p>
          <a:r>
            <a:rPr lang="en-US" sz="2400" dirty="0"/>
            <a:t>Prevention &amp; </a:t>
          </a:r>
          <a:br>
            <a:rPr lang="en-US" sz="2400" dirty="0"/>
          </a:br>
          <a:r>
            <a:rPr lang="en-US" sz="2400" dirty="0"/>
            <a:t>Early Intervention</a:t>
          </a:r>
        </a:p>
      </dgm:t>
    </dgm:pt>
    <dgm:pt modelId="{F7E206FA-974F-4F68-B026-C91B9152774B}" type="parTrans" cxnId="{8B9E2123-93B8-4E02-9A64-213DE61CE039}">
      <dgm:prSet/>
      <dgm:spPr/>
      <dgm:t>
        <a:bodyPr/>
        <a:lstStyle/>
        <a:p>
          <a:endParaRPr lang="en-US"/>
        </a:p>
      </dgm:t>
    </dgm:pt>
    <dgm:pt modelId="{9B11E0B1-92E0-4038-A6C5-9FFCD5356947}" type="sibTrans" cxnId="{8B9E2123-93B8-4E02-9A64-213DE61CE039}">
      <dgm:prSet/>
      <dgm:spPr/>
      <dgm:t>
        <a:bodyPr/>
        <a:lstStyle/>
        <a:p>
          <a:endParaRPr lang="en-US"/>
        </a:p>
      </dgm:t>
    </dgm:pt>
    <dgm:pt modelId="{E31F2019-A1D4-48C8-8363-AF999A764A8C}">
      <dgm:prSet phldrT="[Text]"/>
      <dgm:spPr/>
      <dgm:t>
        <a:bodyPr/>
        <a:lstStyle/>
        <a:p>
          <a:r>
            <a:rPr lang="en-US" dirty="0"/>
            <a:t>Early I.D. &amp; Early Intervention</a:t>
          </a:r>
        </a:p>
      </dgm:t>
    </dgm:pt>
    <dgm:pt modelId="{B5795349-FE0F-4B56-9FCD-FEE4007BD3C7}" type="parTrans" cxnId="{7D2CBE92-1378-46DE-B683-C94628EF8569}">
      <dgm:prSet/>
      <dgm:spPr/>
      <dgm:t>
        <a:bodyPr/>
        <a:lstStyle/>
        <a:p>
          <a:endParaRPr lang="en-US"/>
        </a:p>
      </dgm:t>
    </dgm:pt>
    <dgm:pt modelId="{5CC1E60F-416A-4366-B4F3-10CD6E80E45D}" type="sibTrans" cxnId="{7D2CBE92-1378-46DE-B683-C94628EF8569}">
      <dgm:prSet/>
      <dgm:spPr/>
      <dgm:t>
        <a:bodyPr/>
        <a:lstStyle/>
        <a:p>
          <a:endParaRPr lang="en-US"/>
        </a:p>
      </dgm:t>
    </dgm:pt>
    <dgm:pt modelId="{83C50F36-D845-450B-AEC0-5501D107FA86}">
      <dgm:prSet phldrT="[Text]"/>
      <dgm:spPr/>
      <dgm:t>
        <a:bodyPr/>
        <a:lstStyle/>
        <a:p>
          <a:r>
            <a:rPr lang="en-US" dirty="0"/>
            <a:t>Pre-Natal Care and Postpartum MH Screenings</a:t>
          </a:r>
        </a:p>
      </dgm:t>
    </dgm:pt>
    <dgm:pt modelId="{87F651C4-05B0-4449-9085-94AB73864762}" type="parTrans" cxnId="{F7FA1275-A375-4281-9A26-D0D33A362CF8}">
      <dgm:prSet/>
      <dgm:spPr/>
      <dgm:t>
        <a:bodyPr/>
        <a:lstStyle/>
        <a:p>
          <a:endParaRPr lang="en-US"/>
        </a:p>
      </dgm:t>
    </dgm:pt>
    <dgm:pt modelId="{897A01EE-BB5B-4CC4-989D-C554E8A3BBAE}" type="sibTrans" cxnId="{F7FA1275-A375-4281-9A26-D0D33A362CF8}">
      <dgm:prSet/>
      <dgm:spPr/>
      <dgm:t>
        <a:bodyPr/>
        <a:lstStyle/>
        <a:p>
          <a:endParaRPr lang="en-US"/>
        </a:p>
      </dgm:t>
    </dgm:pt>
    <dgm:pt modelId="{001BAC63-D52D-463F-A63A-4AC10B377A9E}">
      <dgm:prSet phldrT="[Text]" custT="1"/>
      <dgm:spPr>
        <a:solidFill>
          <a:schemeClr val="accent6">
            <a:lumMod val="40000"/>
            <a:lumOff val="60000"/>
          </a:schemeClr>
        </a:solidFill>
      </dgm:spPr>
      <dgm:t>
        <a:bodyPr/>
        <a:lstStyle/>
        <a:p>
          <a:r>
            <a:rPr lang="en-US" sz="2400" dirty="0"/>
            <a:t>Primary Care &amp; Community-Based Treatment</a:t>
          </a:r>
        </a:p>
      </dgm:t>
    </dgm:pt>
    <dgm:pt modelId="{75260092-0B9A-4FD9-AE9B-D71776595024}" type="parTrans" cxnId="{4E6392B6-D9A6-4BA5-8631-2904048DF2F2}">
      <dgm:prSet/>
      <dgm:spPr/>
      <dgm:t>
        <a:bodyPr/>
        <a:lstStyle/>
        <a:p>
          <a:endParaRPr lang="en-US"/>
        </a:p>
      </dgm:t>
    </dgm:pt>
    <dgm:pt modelId="{D336CA22-182E-4987-8A3F-DF8FA6CE6A83}" type="sibTrans" cxnId="{4E6392B6-D9A6-4BA5-8631-2904048DF2F2}">
      <dgm:prSet/>
      <dgm:spPr/>
      <dgm:t>
        <a:bodyPr/>
        <a:lstStyle/>
        <a:p>
          <a:endParaRPr lang="en-US"/>
        </a:p>
      </dgm:t>
    </dgm:pt>
    <dgm:pt modelId="{5B75DA06-2D0E-4337-8349-2B634DA27247}">
      <dgm:prSet phldrT="[Text]"/>
      <dgm:spPr/>
      <dgm:t>
        <a:bodyPr/>
        <a:lstStyle/>
        <a:p>
          <a:r>
            <a:rPr lang="en-US" dirty="0"/>
            <a:t>70% seek care in primary care first - Connected to Rx, therapy or treatment</a:t>
          </a:r>
        </a:p>
      </dgm:t>
    </dgm:pt>
    <dgm:pt modelId="{FD6FB550-2B33-4B05-96C4-CE11519618F1}" type="parTrans" cxnId="{55CDB7EA-866A-4030-A126-E56E9F4FB5A8}">
      <dgm:prSet/>
      <dgm:spPr/>
      <dgm:t>
        <a:bodyPr/>
        <a:lstStyle/>
        <a:p>
          <a:endParaRPr lang="en-US"/>
        </a:p>
      </dgm:t>
    </dgm:pt>
    <dgm:pt modelId="{1C5FFE27-14CB-48C6-A4F1-64EBF988E0E8}" type="sibTrans" cxnId="{55CDB7EA-866A-4030-A126-E56E9F4FB5A8}">
      <dgm:prSet/>
      <dgm:spPr/>
      <dgm:t>
        <a:bodyPr/>
        <a:lstStyle/>
        <a:p>
          <a:endParaRPr lang="en-US"/>
        </a:p>
      </dgm:t>
    </dgm:pt>
    <dgm:pt modelId="{8F4F9A9C-9932-46EA-BDB3-A674E336BBC5}">
      <dgm:prSet phldrT="[Text]"/>
      <dgm:spPr/>
      <dgm:t>
        <a:bodyPr/>
        <a:lstStyle/>
        <a:p>
          <a:r>
            <a:rPr lang="en-US" dirty="0"/>
            <a:t>Specialist Services – Mental Health Rehab and SUD Treatment</a:t>
          </a:r>
        </a:p>
      </dgm:t>
    </dgm:pt>
    <dgm:pt modelId="{93A52A35-D06F-4CF3-8C22-C6C91DC37E7E}" type="parTrans" cxnId="{EE428B49-A750-46E0-9000-7A12D24787E7}">
      <dgm:prSet/>
      <dgm:spPr/>
      <dgm:t>
        <a:bodyPr/>
        <a:lstStyle/>
        <a:p>
          <a:endParaRPr lang="en-US"/>
        </a:p>
      </dgm:t>
    </dgm:pt>
    <dgm:pt modelId="{8ED8BD21-31D9-471C-BE21-0071E43F480B}" type="sibTrans" cxnId="{EE428B49-A750-46E0-9000-7A12D24787E7}">
      <dgm:prSet/>
      <dgm:spPr/>
      <dgm:t>
        <a:bodyPr/>
        <a:lstStyle/>
        <a:p>
          <a:endParaRPr lang="en-US"/>
        </a:p>
      </dgm:t>
    </dgm:pt>
    <dgm:pt modelId="{C79544A0-299A-43DA-B9C5-27A66CF8CB99}">
      <dgm:prSet phldrT="[Text]" custT="1"/>
      <dgm:spPr>
        <a:solidFill>
          <a:schemeClr val="accent6">
            <a:lumMod val="60000"/>
            <a:lumOff val="40000"/>
          </a:schemeClr>
        </a:solidFill>
      </dgm:spPr>
      <dgm:t>
        <a:bodyPr/>
        <a:lstStyle/>
        <a:p>
          <a:r>
            <a:rPr lang="en-US" sz="2400" dirty="0"/>
            <a:t>Residential &amp;</a:t>
          </a:r>
          <a:br>
            <a:rPr lang="en-US" sz="2400" dirty="0"/>
          </a:br>
          <a:r>
            <a:rPr lang="en-US" sz="2400" dirty="0"/>
            <a:t> Acute Care Treatment</a:t>
          </a:r>
        </a:p>
      </dgm:t>
    </dgm:pt>
    <dgm:pt modelId="{10C8AC96-E701-4319-870E-F1D7A106A332}" type="parTrans" cxnId="{EC7C24F3-65C9-420B-AE13-8624070FB1C8}">
      <dgm:prSet/>
      <dgm:spPr/>
      <dgm:t>
        <a:bodyPr/>
        <a:lstStyle/>
        <a:p>
          <a:endParaRPr lang="en-US"/>
        </a:p>
      </dgm:t>
    </dgm:pt>
    <dgm:pt modelId="{BB3837C7-B127-46F8-99F7-8DE83B5E507E}" type="sibTrans" cxnId="{EC7C24F3-65C9-420B-AE13-8624070FB1C8}">
      <dgm:prSet/>
      <dgm:spPr/>
      <dgm:t>
        <a:bodyPr/>
        <a:lstStyle/>
        <a:p>
          <a:endParaRPr lang="en-US"/>
        </a:p>
      </dgm:t>
    </dgm:pt>
    <dgm:pt modelId="{05782B79-D6F5-462F-A01A-2B0700F02E98}">
      <dgm:prSet phldrT="[Text]" custT="1"/>
      <dgm:spPr>
        <a:solidFill>
          <a:schemeClr val="accent6"/>
        </a:solidFill>
      </dgm:spPr>
      <dgm:t>
        <a:bodyPr/>
        <a:lstStyle/>
        <a:p>
          <a:r>
            <a:rPr lang="en-US" sz="2400" dirty="0"/>
            <a:t>Supporting &amp; Sustaining Recovery</a:t>
          </a:r>
        </a:p>
      </dgm:t>
    </dgm:pt>
    <dgm:pt modelId="{D88F4821-A3E9-43B7-80E4-C0B642F36AAD}" type="parTrans" cxnId="{D1C59171-A154-46BC-A1A5-B3BB74DF43D3}">
      <dgm:prSet/>
      <dgm:spPr/>
      <dgm:t>
        <a:bodyPr/>
        <a:lstStyle/>
        <a:p>
          <a:endParaRPr lang="en-US"/>
        </a:p>
      </dgm:t>
    </dgm:pt>
    <dgm:pt modelId="{3773D7B7-AA80-494F-A8C3-A6C42B765B3F}" type="sibTrans" cxnId="{D1C59171-A154-46BC-A1A5-B3BB74DF43D3}">
      <dgm:prSet/>
      <dgm:spPr/>
      <dgm:t>
        <a:bodyPr/>
        <a:lstStyle/>
        <a:p>
          <a:endParaRPr lang="en-US"/>
        </a:p>
      </dgm:t>
    </dgm:pt>
    <dgm:pt modelId="{48B9EC11-F261-40B1-A0C5-737B0DCEB7BE}">
      <dgm:prSet phldrT="[Text]"/>
      <dgm:spPr/>
      <dgm:t>
        <a:bodyPr/>
        <a:lstStyle/>
        <a:p>
          <a:r>
            <a:rPr lang="en-US" dirty="0"/>
            <a:t>Peer Operated Services and Clubhouse</a:t>
          </a:r>
        </a:p>
      </dgm:t>
    </dgm:pt>
    <dgm:pt modelId="{2958A1DD-23FD-4CF8-AD4A-A3DE002CC1E8}" type="parTrans" cxnId="{A306EF1F-2F44-47D0-BAC9-719774750E3C}">
      <dgm:prSet/>
      <dgm:spPr/>
      <dgm:t>
        <a:bodyPr/>
        <a:lstStyle/>
        <a:p>
          <a:endParaRPr lang="en-US"/>
        </a:p>
      </dgm:t>
    </dgm:pt>
    <dgm:pt modelId="{B855E2C2-C298-441D-9B27-815A9ACFC74C}" type="sibTrans" cxnId="{A306EF1F-2F44-47D0-BAC9-719774750E3C}">
      <dgm:prSet/>
      <dgm:spPr/>
      <dgm:t>
        <a:bodyPr/>
        <a:lstStyle/>
        <a:p>
          <a:endParaRPr lang="en-US"/>
        </a:p>
      </dgm:t>
    </dgm:pt>
    <dgm:pt modelId="{2F347316-4A80-408B-BECB-140CFF9AD6D8}">
      <dgm:prSet phldrT="[Text]"/>
      <dgm:spPr/>
      <dgm:t>
        <a:bodyPr/>
        <a:lstStyle/>
        <a:p>
          <a:r>
            <a:rPr lang="en-US" dirty="0"/>
            <a:t>Supported Employment</a:t>
          </a:r>
        </a:p>
      </dgm:t>
    </dgm:pt>
    <dgm:pt modelId="{0E6409DD-4539-4B26-A03D-E034EF325A1D}" type="parTrans" cxnId="{8EC6638D-AB2B-4FD1-A052-5B630F59E241}">
      <dgm:prSet/>
      <dgm:spPr/>
      <dgm:t>
        <a:bodyPr/>
        <a:lstStyle/>
        <a:p>
          <a:endParaRPr lang="en-US"/>
        </a:p>
      </dgm:t>
    </dgm:pt>
    <dgm:pt modelId="{4BC27E74-450C-4CDF-95F4-7368E56D286B}" type="sibTrans" cxnId="{8EC6638D-AB2B-4FD1-A052-5B630F59E241}">
      <dgm:prSet/>
      <dgm:spPr/>
      <dgm:t>
        <a:bodyPr/>
        <a:lstStyle/>
        <a:p>
          <a:endParaRPr lang="en-US"/>
        </a:p>
      </dgm:t>
    </dgm:pt>
    <dgm:pt modelId="{DAA48C1A-AF80-4015-8303-857F699AECCB}">
      <dgm:prSet phldrT="[Text]"/>
      <dgm:spPr/>
      <dgm:t>
        <a:bodyPr/>
        <a:lstStyle/>
        <a:p>
          <a:r>
            <a:rPr lang="en-US" dirty="0"/>
            <a:t>Recovery Support Services</a:t>
          </a:r>
        </a:p>
      </dgm:t>
    </dgm:pt>
    <dgm:pt modelId="{BB7FBF0A-2FCB-4C8D-9102-A18E227D58B6}" type="parTrans" cxnId="{2082C572-8518-4769-9A9C-86EDAEEA2EC7}">
      <dgm:prSet/>
      <dgm:spPr/>
      <dgm:t>
        <a:bodyPr/>
        <a:lstStyle/>
        <a:p>
          <a:endParaRPr lang="en-US"/>
        </a:p>
      </dgm:t>
    </dgm:pt>
    <dgm:pt modelId="{84456230-ED2D-46AD-9A6D-4E8AD0BD4C45}" type="sibTrans" cxnId="{2082C572-8518-4769-9A9C-86EDAEEA2EC7}">
      <dgm:prSet/>
      <dgm:spPr/>
      <dgm:t>
        <a:bodyPr/>
        <a:lstStyle/>
        <a:p>
          <a:endParaRPr lang="en-US"/>
        </a:p>
      </dgm:t>
    </dgm:pt>
    <dgm:pt modelId="{0011F7A7-B1E6-4563-9D2D-C5D840128291}">
      <dgm:prSet phldrT="[Text]"/>
      <dgm:spPr/>
      <dgm:t>
        <a:bodyPr/>
        <a:lstStyle/>
        <a:p>
          <a:r>
            <a:rPr lang="en-US" dirty="0"/>
            <a:t>Housing First</a:t>
          </a:r>
        </a:p>
      </dgm:t>
    </dgm:pt>
    <dgm:pt modelId="{463FB027-34FA-48D2-876D-644643DFDED8}" type="parTrans" cxnId="{BD3ABD9E-9C92-4273-8333-5E7A50E14ED5}">
      <dgm:prSet/>
      <dgm:spPr/>
      <dgm:t>
        <a:bodyPr/>
        <a:lstStyle/>
        <a:p>
          <a:endParaRPr lang="en-US"/>
        </a:p>
      </dgm:t>
    </dgm:pt>
    <dgm:pt modelId="{EA4679C3-1A4E-4B3F-B251-F8FCFEB9A282}" type="sibTrans" cxnId="{BD3ABD9E-9C92-4273-8333-5E7A50E14ED5}">
      <dgm:prSet/>
      <dgm:spPr/>
      <dgm:t>
        <a:bodyPr/>
        <a:lstStyle/>
        <a:p>
          <a:endParaRPr lang="en-US"/>
        </a:p>
      </dgm:t>
    </dgm:pt>
    <dgm:pt modelId="{41274FF8-3EF2-420F-AEF6-D2CAC8D3D031}">
      <dgm:prSet phldrT="[Text]"/>
      <dgm:spPr/>
      <dgm:t>
        <a:bodyPr/>
        <a:lstStyle/>
        <a:p>
          <a:r>
            <a:rPr lang="en-US" dirty="0"/>
            <a:t>Harm Reduction Services</a:t>
          </a:r>
        </a:p>
      </dgm:t>
    </dgm:pt>
    <dgm:pt modelId="{EA02C49F-A558-4F50-8CFD-99363D51DAAE}" type="parTrans" cxnId="{A0DE5616-8592-456A-9BEE-7761E832F28B}">
      <dgm:prSet/>
      <dgm:spPr/>
      <dgm:t>
        <a:bodyPr/>
        <a:lstStyle/>
        <a:p>
          <a:endParaRPr lang="en-US"/>
        </a:p>
      </dgm:t>
    </dgm:pt>
    <dgm:pt modelId="{CBBC77C5-8D01-4D21-8EE5-119698464388}" type="sibTrans" cxnId="{A0DE5616-8592-456A-9BEE-7761E832F28B}">
      <dgm:prSet/>
      <dgm:spPr/>
      <dgm:t>
        <a:bodyPr/>
        <a:lstStyle/>
        <a:p>
          <a:endParaRPr lang="en-US"/>
        </a:p>
      </dgm:t>
    </dgm:pt>
    <dgm:pt modelId="{C2740EFF-A7B3-49B3-B2C2-52957D26AE0D}">
      <dgm:prSet phldrT="[Text]"/>
      <dgm:spPr/>
      <dgm:t>
        <a:bodyPr/>
        <a:lstStyle/>
        <a:p>
          <a:r>
            <a:rPr lang="en-US" dirty="0"/>
            <a:t>Co-occurring support for intellectual, developmental, and cognitive disorders</a:t>
          </a:r>
        </a:p>
      </dgm:t>
    </dgm:pt>
    <dgm:pt modelId="{6B0FF676-C4C2-40EB-B034-1F03F65EC25E}" type="parTrans" cxnId="{08C0A097-F887-448A-999C-3BF5508C1E42}">
      <dgm:prSet/>
      <dgm:spPr/>
      <dgm:t>
        <a:bodyPr/>
        <a:lstStyle/>
        <a:p>
          <a:endParaRPr lang="en-US"/>
        </a:p>
      </dgm:t>
    </dgm:pt>
    <dgm:pt modelId="{B3CB8ADC-AE28-44AA-B6F5-CE6BE520F932}" type="sibTrans" cxnId="{08C0A097-F887-448A-999C-3BF5508C1E42}">
      <dgm:prSet/>
      <dgm:spPr/>
      <dgm:t>
        <a:bodyPr/>
        <a:lstStyle/>
        <a:p>
          <a:endParaRPr lang="en-US"/>
        </a:p>
      </dgm:t>
    </dgm:pt>
    <dgm:pt modelId="{D4A65B60-7D8B-4E14-9E56-3E7CBC571692}">
      <dgm:prSet phldrT="[Text]"/>
      <dgm:spPr/>
      <dgm:t>
        <a:bodyPr/>
        <a:lstStyle/>
        <a:p>
          <a:r>
            <a:rPr lang="en-US" dirty="0"/>
            <a:t>Improving with co-location of services (Ex: FQHCs) and settings (Ex: Schools)</a:t>
          </a:r>
        </a:p>
      </dgm:t>
    </dgm:pt>
    <dgm:pt modelId="{67E20664-7D69-41E1-A807-A2B432BCF083}" type="parTrans" cxnId="{C6EE9F74-6981-4568-BC46-79B7EF70A6A0}">
      <dgm:prSet/>
      <dgm:spPr/>
      <dgm:t>
        <a:bodyPr/>
        <a:lstStyle/>
        <a:p>
          <a:endParaRPr lang="en-US"/>
        </a:p>
      </dgm:t>
    </dgm:pt>
    <dgm:pt modelId="{489AC424-A93A-4419-AAFD-7F4ACB1C5FAC}" type="sibTrans" cxnId="{C6EE9F74-6981-4568-BC46-79B7EF70A6A0}">
      <dgm:prSet/>
      <dgm:spPr/>
      <dgm:t>
        <a:bodyPr/>
        <a:lstStyle/>
        <a:p>
          <a:endParaRPr lang="en-US"/>
        </a:p>
      </dgm:t>
    </dgm:pt>
    <dgm:pt modelId="{A9C2911D-AFCB-4443-86A9-DA7994246860}">
      <dgm:prSet phldrT="[Text]"/>
      <dgm:spPr/>
      <dgm:t>
        <a:bodyPr/>
        <a:lstStyle/>
        <a:p>
          <a:r>
            <a:rPr lang="en-US" dirty="0"/>
            <a:t>Hospital Emergency Departments and Hospital Inpatient – PIW and Psych Wards of Community Hospitals</a:t>
          </a:r>
        </a:p>
      </dgm:t>
    </dgm:pt>
    <dgm:pt modelId="{6F7DFCDC-370F-4EFF-B1CE-8149097A3EFB}" type="parTrans" cxnId="{557F6C12-0DDE-4431-94D5-755204F9659C}">
      <dgm:prSet/>
      <dgm:spPr/>
      <dgm:t>
        <a:bodyPr/>
        <a:lstStyle/>
        <a:p>
          <a:endParaRPr lang="en-US"/>
        </a:p>
      </dgm:t>
    </dgm:pt>
    <dgm:pt modelId="{6FD77BD8-C156-4BBB-8BD2-9B0A5D945651}" type="sibTrans" cxnId="{557F6C12-0DDE-4431-94D5-755204F9659C}">
      <dgm:prSet/>
      <dgm:spPr/>
      <dgm:t>
        <a:bodyPr/>
        <a:lstStyle/>
        <a:p>
          <a:endParaRPr lang="en-US"/>
        </a:p>
      </dgm:t>
    </dgm:pt>
    <dgm:pt modelId="{BDAC14DA-C2C1-4272-8B33-41A47BC89CE3}">
      <dgm:prSet phldrT="[Text]"/>
      <dgm:spPr/>
      <dgm:t>
        <a:bodyPr/>
        <a:lstStyle/>
        <a:p>
          <a:r>
            <a:rPr lang="en-US" dirty="0"/>
            <a:t>SUD Prevention and MH First Episode Interventions </a:t>
          </a:r>
        </a:p>
      </dgm:t>
    </dgm:pt>
    <dgm:pt modelId="{E799C87A-7CD0-470D-97A0-283BAF448CBF}" type="sibTrans" cxnId="{AA55C4D3-918F-4A11-BE8D-3D8D74600554}">
      <dgm:prSet/>
      <dgm:spPr/>
      <dgm:t>
        <a:bodyPr/>
        <a:lstStyle/>
        <a:p>
          <a:endParaRPr lang="en-US"/>
        </a:p>
      </dgm:t>
    </dgm:pt>
    <dgm:pt modelId="{F617E3FC-7EB3-4830-AE0E-D10ABEC31720}" type="parTrans" cxnId="{AA55C4D3-918F-4A11-BE8D-3D8D74600554}">
      <dgm:prSet/>
      <dgm:spPr/>
      <dgm:t>
        <a:bodyPr/>
        <a:lstStyle/>
        <a:p>
          <a:endParaRPr lang="en-US"/>
        </a:p>
      </dgm:t>
    </dgm:pt>
    <dgm:pt modelId="{43423B62-15E5-4FF9-B9AE-7DF4808272E7}">
      <dgm:prSet phldrT="[Text]"/>
      <dgm:spPr/>
      <dgm:t>
        <a:bodyPr/>
        <a:lstStyle/>
        <a:p>
          <a:r>
            <a:rPr lang="en-US" dirty="0"/>
            <a:t>MH &amp; SUD Residential, Intensive Outpatient Programs (IOPs), and Partial Hospitalization Programs (PHPs)</a:t>
          </a:r>
        </a:p>
      </dgm:t>
    </dgm:pt>
    <dgm:pt modelId="{BA8CC0C5-2C4D-4ADA-9827-BCBCCC41FD25}" type="parTrans" cxnId="{1C91B7F9-BC1A-4DCE-94FB-C2C6D5ABD9F3}">
      <dgm:prSet/>
      <dgm:spPr/>
      <dgm:t>
        <a:bodyPr/>
        <a:lstStyle/>
        <a:p>
          <a:endParaRPr lang="en-US"/>
        </a:p>
      </dgm:t>
    </dgm:pt>
    <dgm:pt modelId="{81DB65EB-526C-4ACA-8270-C0062B62BD65}" type="sibTrans" cxnId="{1C91B7F9-BC1A-4DCE-94FB-C2C6D5ABD9F3}">
      <dgm:prSet/>
      <dgm:spPr/>
      <dgm:t>
        <a:bodyPr/>
        <a:lstStyle/>
        <a:p>
          <a:endParaRPr lang="en-US"/>
        </a:p>
      </dgm:t>
    </dgm:pt>
    <dgm:pt modelId="{F749E32A-2597-4230-8462-90AEE3ED277C}">
      <dgm:prSet phldrT="[Text]"/>
      <dgm:spPr/>
      <dgm:t>
        <a:bodyPr/>
        <a:lstStyle/>
        <a:p>
          <a:r>
            <a:rPr lang="en-US" dirty="0"/>
            <a:t>Long-term Hospitalization at Saint Elizabeth’s</a:t>
          </a:r>
        </a:p>
      </dgm:t>
    </dgm:pt>
    <dgm:pt modelId="{3F1620A1-BAA1-453C-BE63-E726E1E62AF7}" type="parTrans" cxnId="{55BC806A-7402-4D6E-B93D-A00398B2A225}">
      <dgm:prSet/>
      <dgm:spPr/>
      <dgm:t>
        <a:bodyPr/>
        <a:lstStyle/>
        <a:p>
          <a:endParaRPr lang="en-US"/>
        </a:p>
      </dgm:t>
    </dgm:pt>
    <dgm:pt modelId="{EAB1B78C-979B-468B-A166-7B7AC6C0D225}" type="sibTrans" cxnId="{55BC806A-7402-4D6E-B93D-A00398B2A225}">
      <dgm:prSet/>
      <dgm:spPr/>
      <dgm:t>
        <a:bodyPr/>
        <a:lstStyle/>
        <a:p>
          <a:endParaRPr lang="en-US"/>
        </a:p>
      </dgm:t>
    </dgm:pt>
    <dgm:pt modelId="{8B726E7D-C710-48D4-8D93-BADF0B9F788A}">
      <dgm:prSet phldrT="[Text]"/>
      <dgm:spPr/>
      <dgm:t>
        <a:bodyPr/>
        <a:lstStyle/>
        <a:p>
          <a:r>
            <a:rPr lang="en-US" dirty="0"/>
            <a:t>Recovery Housing and Supported Housing</a:t>
          </a:r>
        </a:p>
      </dgm:t>
    </dgm:pt>
    <dgm:pt modelId="{C5EB4FC9-B3B8-45DB-8858-C17CDEFDEBA2}" type="parTrans" cxnId="{7B71A84B-5CF8-41D5-9420-6BEFDE0BE729}">
      <dgm:prSet/>
      <dgm:spPr/>
      <dgm:t>
        <a:bodyPr/>
        <a:lstStyle/>
        <a:p>
          <a:endParaRPr lang="en-US"/>
        </a:p>
      </dgm:t>
    </dgm:pt>
    <dgm:pt modelId="{EE1F2241-5B2B-477C-B595-7C026B8BD62A}" type="sibTrans" cxnId="{7B71A84B-5CF8-41D5-9420-6BEFDE0BE729}">
      <dgm:prSet/>
      <dgm:spPr/>
      <dgm:t>
        <a:bodyPr/>
        <a:lstStyle/>
        <a:p>
          <a:endParaRPr lang="en-US"/>
        </a:p>
      </dgm:t>
    </dgm:pt>
    <dgm:pt modelId="{2CB8B6A7-C32E-4202-B682-8470F55F982A}">
      <dgm:prSet phldrT="[Text]"/>
      <dgm:spPr/>
      <dgm:t>
        <a:bodyPr/>
        <a:lstStyle/>
        <a:p>
          <a:r>
            <a:rPr lang="en-US" dirty="0"/>
            <a:t>Mobile Crisis, Comprehensive Psychiatric Emergency Program (CPEP), and Crisis Beds</a:t>
          </a:r>
        </a:p>
      </dgm:t>
    </dgm:pt>
    <dgm:pt modelId="{3F99F17B-3C1A-4B6D-82E9-22A4D5ACA77C}" type="parTrans" cxnId="{2B046992-5F36-4C7F-9230-46D9BAB20A04}">
      <dgm:prSet/>
      <dgm:spPr/>
      <dgm:t>
        <a:bodyPr/>
        <a:lstStyle/>
        <a:p>
          <a:endParaRPr lang="en-US"/>
        </a:p>
      </dgm:t>
    </dgm:pt>
    <dgm:pt modelId="{56C038B4-473A-4805-B3EF-31800D8CECDA}" type="sibTrans" cxnId="{2B046992-5F36-4C7F-9230-46D9BAB20A04}">
      <dgm:prSet/>
      <dgm:spPr/>
      <dgm:t>
        <a:bodyPr/>
        <a:lstStyle/>
        <a:p>
          <a:endParaRPr lang="en-US"/>
        </a:p>
      </dgm:t>
    </dgm:pt>
    <dgm:pt modelId="{EC2D4F4B-55C0-4242-AC23-1B39FA940816}" type="pres">
      <dgm:prSet presAssocID="{B0B39819-5A57-4AAB-BBCC-B1C31E2429CD}" presName="theList" presStyleCnt="0">
        <dgm:presLayoutVars>
          <dgm:dir/>
          <dgm:animLvl val="lvl"/>
          <dgm:resizeHandles val="exact"/>
        </dgm:presLayoutVars>
      </dgm:prSet>
      <dgm:spPr/>
    </dgm:pt>
    <dgm:pt modelId="{20263DBC-1087-4DA5-9BDA-A744AEA07D87}" type="pres">
      <dgm:prSet presAssocID="{2F2F0A74-C522-43C1-8B1E-7FED0924D614}" presName="compNode" presStyleCnt="0"/>
      <dgm:spPr/>
    </dgm:pt>
    <dgm:pt modelId="{A896656C-1C71-4ED1-9EEA-6158ECF0B746}" type="pres">
      <dgm:prSet presAssocID="{2F2F0A74-C522-43C1-8B1E-7FED0924D614}" presName="aNode" presStyleLbl="bgShp" presStyleIdx="0" presStyleCnt="4"/>
      <dgm:spPr/>
    </dgm:pt>
    <dgm:pt modelId="{A81EE0EE-2833-46AD-85F1-65BD20648D1C}" type="pres">
      <dgm:prSet presAssocID="{2F2F0A74-C522-43C1-8B1E-7FED0924D614}" presName="textNode" presStyleLbl="bgShp" presStyleIdx="0" presStyleCnt="4"/>
      <dgm:spPr/>
    </dgm:pt>
    <dgm:pt modelId="{8C52142A-9C6A-45AA-A4DA-D670A280E8DA}" type="pres">
      <dgm:prSet presAssocID="{2F2F0A74-C522-43C1-8B1E-7FED0924D614}" presName="compChildNode" presStyleCnt="0"/>
      <dgm:spPr/>
    </dgm:pt>
    <dgm:pt modelId="{353040DD-95DE-4749-8D63-A6A6573A56D5}" type="pres">
      <dgm:prSet presAssocID="{2F2F0A74-C522-43C1-8B1E-7FED0924D614}" presName="theInnerList" presStyleCnt="0"/>
      <dgm:spPr/>
    </dgm:pt>
    <dgm:pt modelId="{33D645D0-7956-4A63-BB69-4F27C082424C}" type="pres">
      <dgm:prSet presAssocID="{83C50F36-D845-450B-AEC0-5501D107FA86}" presName="childNode" presStyleLbl="node1" presStyleIdx="0" presStyleCnt="17">
        <dgm:presLayoutVars>
          <dgm:bulletEnabled val="1"/>
        </dgm:presLayoutVars>
      </dgm:prSet>
      <dgm:spPr/>
    </dgm:pt>
    <dgm:pt modelId="{7760990F-F1D5-4C28-905D-037E7E7BB1B7}" type="pres">
      <dgm:prSet presAssocID="{83C50F36-D845-450B-AEC0-5501D107FA86}" presName="aSpace2" presStyleCnt="0"/>
      <dgm:spPr/>
    </dgm:pt>
    <dgm:pt modelId="{9298DBFB-4CD1-48D5-9B9A-D0D04B4653AA}" type="pres">
      <dgm:prSet presAssocID="{E31F2019-A1D4-48C8-8363-AF999A764A8C}" presName="childNode" presStyleLbl="node1" presStyleIdx="1" presStyleCnt="17" custLinFactNeighborX="-449" custLinFactNeighborY="3468">
        <dgm:presLayoutVars>
          <dgm:bulletEnabled val="1"/>
        </dgm:presLayoutVars>
      </dgm:prSet>
      <dgm:spPr/>
    </dgm:pt>
    <dgm:pt modelId="{E2FB3B5F-445B-4F8D-A647-295944B46CC3}" type="pres">
      <dgm:prSet presAssocID="{E31F2019-A1D4-48C8-8363-AF999A764A8C}" presName="aSpace2" presStyleCnt="0"/>
      <dgm:spPr/>
    </dgm:pt>
    <dgm:pt modelId="{8A5CDA14-7CBA-49D8-A400-1D943BDEB985}" type="pres">
      <dgm:prSet presAssocID="{BDAC14DA-C2C1-4272-8B33-41A47BC89CE3}" presName="childNode" presStyleLbl="node1" presStyleIdx="2" presStyleCnt="17">
        <dgm:presLayoutVars>
          <dgm:bulletEnabled val="1"/>
        </dgm:presLayoutVars>
      </dgm:prSet>
      <dgm:spPr/>
    </dgm:pt>
    <dgm:pt modelId="{345E9A35-8968-49A0-AD67-7075F8D91E09}" type="pres">
      <dgm:prSet presAssocID="{BDAC14DA-C2C1-4272-8B33-41A47BC89CE3}" presName="aSpace2" presStyleCnt="0"/>
      <dgm:spPr/>
    </dgm:pt>
    <dgm:pt modelId="{5D3C1456-8FB2-4E87-BC02-D5FB80E2C1B2}" type="pres">
      <dgm:prSet presAssocID="{0011F7A7-B1E6-4563-9D2D-C5D840128291}" presName="childNode" presStyleLbl="node1" presStyleIdx="3" presStyleCnt="17">
        <dgm:presLayoutVars>
          <dgm:bulletEnabled val="1"/>
        </dgm:presLayoutVars>
      </dgm:prSet>
      <dgm:spPr/>
    </dgm:pt>
    <dgm:pt modelId="{3ADD298F-49DC-4568-A8B1-CA9A63B62BAE}" type="pres">
      <dgm:prSet presAssocID="{0011F7A7-B1E6-4563-9D2D-C5D840128291}" presName="aSpace2" presStyleCnt="0"/>
      <dgm:spPr/>
    </dgm:pt>
    <dgm:pt modelId="{2FE034F5-36AC-4432-BA6B-1B0D694D7D9F}" type="pres">
      <dgm:prSet presAssocID="{41274FF8-3EF2-420F-AEF6-D2CAC8D3D031}" presName="childNode" presStyleLbl="node1" presStyleIdx="4" presStyleCnt="17">
        <dgm:presLayoutVars>
          <dgm:bulletEnabled val="1"/>
        </dgm:presLayoutVars>
      </dgm:prSet>
      <dgm:spPr/>
    </dgm:pt>
    <dgm:pt modelId="{2FA013AB-742D-4F68-AE22-6CD4EF91DBD3}" type="pres">
      <dgm:prSet presAssocID="{2F2F0A74-C522-43C1-8B1E-7FED0924D614}" presName="aSpace" presStyleCnt="0"/>
      <dgm:spPr/>
    </dgm:pt>
    <dgm:pt modelId="{3FFE3345-2CD2-43D4-B7A3-173C484AD06B}" type="pres">
      <dgm:prSet presAssocID="{001BAC63-D52D-463F-A63A-4AC10B377A9E}" presName="compNode" presStyleCnt="0"/>
      <dgm:spPr/>
    </dgm:pt>
    <dgm:pt modelId="{1A052580-659A-4FD4-AD84-04B2FBAA3174}" type="pres">
      <dgm:prSet presAssocID="{001BAC63-D52D-463F-A63A-4AC10B377A9E}" presName="aNode" presStyleLbl="bgShp" presStyleIdx="1" presStyleCnt="4"/>
      <dgm:spPr/>
    </dgm:pt>
    <dgm:pt modelId="{62B558F5-556B-45F0-B3B0-99AEE5F66554}" type="pres">
      <dgm:prSet presAssocID="{001BAC63-D52D-463F-A63A-4AC10B377A9E}" presName="textNode" presStyleLbl="bgShp" presStyleIdx="1" presStyleCnt="4"/>
      <dgm:spPr/>
    </dgm:pt>
    <dgm:pt modelId="{348B7637-1806-4AAF-A913-F10D6397605B}" type="pres">
      <dgm:prSet presAssocID="{001BAC63-D52D-463F-A63A-4AC10B377A9E}" presName="compChildNode" presStyleCnt="0"/>
      <dgm:spPr/>
    </dgm:pt>
    <dgm:pt modelId="{E0F2CD9C-0F22-4ADF-B661-45F7C4E9C696}" type="pres">
      <dgm:prSet presAssocID="{001BAC63-D52D-463F-A63A-4AC10B377A9E}" presName="theInnerList" presStyleCnt="0"/>
      <dgm:spPr/>
    </dgm:pt>
    <dgm:pt modelId="{2A6BD885-B0A4-458D-900D-374DC5B5C0B2}" type="pres">
      <dgm:prSet presAssocID="{5B75DA06-2D0E-4337-8349-2B634DA27247}" presName="childNode" presStyleLbl="node1" presStyleIdx="5" presStyleCnt="17">
        <dgm:presLayoutVars>
          <dgm:bulletEnabled val="1"/>
        </dgm:presLayoutVars>
      </dgm:prSet>
      <dgm:spPr/>
    </dgm:pt>
    <dgm:pt modelId="{C7063B6C-E627-4EFC-9418-617EFA20B87F}" type="pres">
      <dgm:prSet presAssocID="{5B75DA06-2D0E-4337-8349-2B634DA27247}" presName="aSpace2" presStyleCnt="0"/>
      <dgm:spPr/>
    </dgm:pt>
    <dgm:pt modelId="{83EF0D5A-3D99-4A16-A43A-CC8CCB07A63A}" type="pres">
      <dgm:prSet presAssocID="{D4A65B60-7D8B-4E14-9E56-3E7CBC571692}" presName="childNode" presStyleLbl="node1" presStyleIdx="6" presStyleCnt="17">
        <dgm:presLayoutVars>
          <dgm:bulletEnabled val="1"/>
        </dgm:presLayoutVars>
      </dgm:prSet>
      <dgm:spPr/>
    </dgm:pt>
    <dgm:pt modelId="{EBB6A26F-2035-4BD8-BFB4-4A5A78C4D150}" type="pres">
      <dgm:prSet presAssocID="{D4A65B60-7D8B-4E14-9E56-3E7CBC571692}" presName="aSpace2" presStyleCnt="0"/>
      <dgm:spPr/>
    </dgm:pt>
    <dgm:pt modelId="{CCBAFBDA-CB98-450C-A565-9F95936EDE65}" type="pres">
      <dgm:prSet presAssocID="{8F4F9A9C-9932-46EA-BDB3-A674E336BBC5}" presName="childNode" presStyleLbl="node1" presStyleIdx="7" presStyleCnt="17">
        <dgm:presLayoutVars>
          <dgm:bulletEnabled val="1"/>
        </dgm:presLayoutVars>
      </dgm:prSet>
      <dgm:spPr/>
    </dgm:pt>
    <dgm:pt modelId="{7A32079A-CAA5-49F7-AEBC-4DD33299512D}" type="pres">
      <dgm:prSet presAssocID="{8F4F9A9C-9932-46EA-BDB3-A674E336BBC5}" presName="aSpace2" presStyleCnt="0"/>
      <dgm:spPr/>
    </dgm:pt>
    <dgm:pt modelId="{DAB728FF-AA3B-413C-B1FB-1A665754CC5D}" type="pres">
      <dgm:prSet presAssocID="{C2740EFF-A7B3-49B3-B2C2-52957D26AE0D}" presName="childNode" presStyleLbl="node1" presStyleIdx="8" presStyleCnt="17">
        <dgm:presLayoutVars>
          <dgm:bulletEnabled val="1"/>
        </dgm:presLayoutVars>
      </dgm:prSet>
      <dgm:spPr/>
    </dgm:pt>
    <dgm:pt modelId="{55791369-5A50-4BCA-B1A0-40ED6D5C9A08}" type="pres">
      <dgm:prSet presAssocID="{001BAC63-D52D-463F-A63A-4AC10B377A9E}" presName="aSpace" presStyleCnt="0"/>
      <dgm:spPr/>
    </dgm:pt>
    <dgm:pt modelId="{29D15C3D-41FD-4EEE-B4BA-EF3470689ECF}" type="pres">
      <dgm:prSet presAssocID="{C79544A0-299A-43DA-B9C5-27A66CF8CB99}" presName="compNode" presStyleCnt="0"/>
      <dgm:spPr/>
    </dgm:pt>
    <dgm:pt modelId="{FC97513D-9D17-46E3-9F42-C0CAEDDFFB4D}" type="pres">
      <dgm:prSet presAssocID="{C79544A0-299A-43DA-B9C5-27A66CF8CB99}" presName="aNode" presStyleLbl="bgShp" presStyleIdx="2" presStyleCnt="4" custLinFactNeighborX="-495"/>
      <dgm:spPr/>
    </dgm:pt>
    <dgm:pt modelId="{D89FCB29-95BC-48AE-80B2-38ABDC3B2246}" type="pres">
      <dgm:prSet presAssocID="{C79544A0-299A-43DA-B9C5-27A66CF8CB99}" presName="textNode" presStyleLbl="bgShp" presStyleIdx="2" presStyleCnt="4"/>
      <dgm:spPr/>
    </dgm:pt>
    <dgm:pt modelId="{CC73A408-C3D5-4DA2-9E1A-3C11A2B73568}" type="pres">
      <dgm:prSet presAssocID="{C79544A0-299A-43DA-B9C5-27A66CF8CB99}" presName="compChildNode" presStyleCnt="0"/>
      <dgm:spPr/>
    </dgm:pt>
    <dgm:pt modelId="{9445229C-6CA7-40F0-B989-CA741CBEE18E}" type="pres">
      <dgm:prSet presAssocID="{C79544A0-299A-43DA-B9C5-27A66CF8CB99}" presName="theInnerList" presStyleCnt="0"/>
      <dgm:spPr/>
    </dgm:pt>
    <dgm:pt modelId="{6DDB58B5-F711-4781-817A-833A6EF5AFA0}" type="pres">
      <dgm:prSet presAssocID="{2CB8B6A7-C32E-4202-B682-8470F55F982A}" presName="childNode" presStyleLbl="node1" presStyleIdx="9" presStyleCnt="17">
        <dgm:presLayoutVars>
          <dgm:bulletEnabled val="1"/>
        </dgm:presLayoutVars>
      </dgm:prSet>
      <dgm:spPr/>
    </dgm:pt>
    <dgm:pt modelId="{32298BEB-C69F-4909-AB52-B7BF8A07F96E}" type="pres">
      <dgm:prSet presAssocID="{2CB8B6A7-C32E-4202-B682-8470F55F982A}" presName="aSpace2" presStyleCnt="0"/>
      <dgm:spPr/>
    </dgm:pt>
    <dgm:pt modelId="{E7C8F3D7-7191-4471-AD26-55CC2D94DA22}" type="pres">
      <dgm:prSet presAssocID="{43423B62-15E5-4FF9-B9AE-7DF4808272E7}" presName="childNode" presStyleLbl="node1" presStyleIdx="10" presStyleCnt="17">
        <dgm:presLayoutVars>
          <dgm:bulletEnabled val="1"/>
        </dgm:presLayoutVars>
      </dgm:prSet>
      <dgm:spPr/>
    </dgm:pt>
    <dgm:pt modelId="{7249326E-B3FE-4C9D-8077-2B84422E98BD}" type="pres">
      <dgm:prSet presAssocID="{43423B62-15E5-4FF9-B9AE-7DF4808272E7}" presName="aSpace2" presStyleCnt="0"/>
      <dgm:spPr/>
    </dgm:pt>
    <dgm:pt modelId="{D76759C2-980F-49B1-BCDA-D9744B645397}" type="pres">
      <dgm:prSet presAssocID="{A9C2911D-AFCB-4443-86A9-DA7994246860}" presName="childNode" presStyleLbl="node1" presStyleIdx="11" presStyleCnt="17">
        <dgm:presLayoutVars>
          <dgm:bulletEnabled val="1"/>
        </dgm:presLayoutVars>
      </dgm:prSet>
      <dgm:spPr/>
    </dgm:pt>
    <dgm:pt modelId="{31C41FBE-2853-4CE0-B66B-C0F83C65CA31}" type="pres">
      <dgm:prSet presAssocID="{A9C2911D-AFCB-4443-86A9-DA7994246860}" presName="aSpace2" presStyleCnt="0"/>
      <dgm:spPr/>
    </dgm:pt>
    <dgm:pt modelId="{09FCCA8E-CC32-435C-AA8A-B6DF28CE5C48}" type="pres">
      <dgm:prSet presAssocID="{F749E32A-2597-4230-8462-90AEE3ED277C}" presName="childNode" presStyleLbl="node1" presStyleIdx="12" presStyleCnt="17">
        <dgm:presLayoutVars>
          <dgm:bulletEnabled val="1"/>
        </dgm:presLayoutVars>
      </dgm:prSet>
      <dgm:spPr/>
    </dgm:pt>
    <dgm:pt modelId="{816D90E9-DD3A-4CF3-822C-75C0CEDFBF3D}" type="pres">
      <dgm:prSet presAssocID="{C79544A0-299A-43DA-B9C5-27A66CF8CB99}" presName="aSpace" presStyleCnt="0"/>
      <dgm:spPr/>
    </dgm:pt>
    <dgm:pt modelId="{9794D314-CE9F-44CB-8AFE-D9A151DEC8B5}" type="pres">
      <dgm:prSet presAssocID="{05782B79-D6F5-462F-A01A-2B0700F02E98}" presName="compNode" presStyleCnt="0"/>
      <dgm:spPr/>
    </dgm:pt>
    <dgm:pt modelId="{3E509118-B243-46C2-8F3F-1B3D81CB664D}" type="pres">
      <dgm:prSet presAssocID="{05782B79-D6F5-462F-A01A-2B0700F02E98}" presName="aNode" presStyleLbl="bgShp" presStyleIdx="3" presStyleCnt="4"/>
      <dgm:spPr/>
    </dgm:pt>
    <dgm:pt modelId="{74C0EE23-F6E3-46C9-918E-66209A66BC62}" type="pres">
      <dgm:prSet presAssocID="{05782B79-D6F5-462F-A01A-2B0700F02E98}" presName="textNode" presStyleLbl="bgShp" presStyleIdx="3" presStyleCnt="4"/>
      <dgm:spPr/>
    </dgm:pt>
    <dgm:pt modelId="{6D1C7E9A-08DF-49E5-A5A6-1A3568891FF0}" type="pres">
      <dgm:prSet presAssocID="{05782B79-D6F5-462F-A01A-2B0700F02E98}" presName="compChildNode" presStyleCnt="0"/>
      <dgm:spPr/>
    </dgm:pt>
    <dgm:pt modelId="{31F2C17A-8EEA-4B12-B813-8CD11EB1271B}" type="pres">
      <dgm:prSet presAssocID="{05782B79-D6F5-462F-A01A-2B0700F02E98}" presName="theInnerList" presStyleCnt="0"/>
      <dgm:spPr/>
    </dgm:pt>
    <dgm:pt modelId="{0B53D57A-FEDB-4817-B4F8-9C16487E9CCF}" type="pres">
      <dgm:prSet presAssocID="{DAA48C1A-AF80-4015-8303-857F699AECCB}" presName="childNode" presStyleLbl="node1" presStyleIdx="13" presStyleCnt="17">
        <dgm:presLayoutVars>
          <dgm:bulletEnabled val="1"/>
        </dgm:presLayoutVars>
      </dgm:prSet>
      <dgm:spPr/>
    </dgm:pt>
    <dgm:pt modelId="{8B49A0E7-1858-4092-847F-646D22573B85}" type="pres">
      <dgm:prSet presAssocID="{DAA48C1A-AF80-4015-8303-857F699AECCB}" presName="aSpace2" presStyleCnt="0"/>
      <dgm:spPr/>
    </dgm:pt>
    <dgm:pt modelId="{884AB701-9C06-440E-AC81-9894566A82BE}" type="pres">
      <dgm:prSet presAssocID="{8B726E7D-C710-48D4-8D93-BADF0B9F788A}" presName="childNode" presStyleLbl="node1" presStyleIdx="14" presStyleCnt="17">
        <dgm:presLayoutVars>
          <dgm:bulletEnabled val="1"/>
        </dgm:presLayoutVars>
      </dgm:prSet>
      <dgm:spPr/>
    </dgm:pt>
    <dgm:pt modelId="{D3F5CF64-8466-4903-850B-E35FB368585B}" type="pres">
      <dgm:prSet presAssocID="{8B726E7D-C710-48D4-8D93-BADF0B9F788A}" presName="aSpace2" presStyleCnt="0"/>
      <dgm:spPr/>
    </dgm:pt>
    <dgm:pt modelId="{7209A930-D025-492F-97C1-15289D7BE6A2}" type="pres">
      <dgm:prSet presAssocID="{2F347316-4A80-408B-BECB-140CFF9AD6D8}" presName="childNode" presStyleLbl="node1" presStyleIdx="15" presStyleCnt="17">
        <dgm:presLayoutVars>
          <dgm:bulletEnabled val="1"/>
        </dgm:presLayoutVars>
      </dgm:prSet>
      <dgm:spPr/>
    </dgm:pt>
    <dgm:pt modelId="{F734CFD8-260F-49AB-8851-07E6986531FD}" type="pres">
      <dgm:prSet presAssocID="{2F347316-4A80-408B-BECB-140CFF9AD6D8}" presName="aSpace2" presStyleCnt="0"/>
      <dgm:spPr/>
    </dgm:pt>
    <dgm:pt modelId="{90726B13-9335-4AD8-8FAB-ADC89A21A533}" type="pres">
      <dgm:prSet presAssocID="{48B9EC11-F261-40B1-A0C5-737B0DCEB7BE}" presName="childNode" presStyleLbl="node1" presStyleIdx="16" presStyleCnt="17">
        <dgm:presLayoutVars>
          <dgm:bulletEnabled val="1"/>
        </dgm:presLayoutVars>
      </dgm:prSet>
      <dgm:spPr/>
    </dgm:pt>
  </dgm:ptLst>
  <dgm:cxnLst>
    <dgm:cxn modelId="{E9F07101-FDAF-4E30-A1D3-EA2102072E9F}" type="presOf" srcId="{DAA48C1A-AF80-4015-8303-857F699AECCB}" destId="{0B53D57A-FEDB-4817-B4F8-9C16487E9CCF}" srcOrd="0" destOrd="0" presId="urn:microsoft.com/office/officeart/2005/8/layout/lProcess2"/>
    <dgm:cxn modelId="{CDA79B0B-5722-488E-8E80-ECE5CD4DD4F0}" type="presOf" srcId="{D4A65B60-7D8B-4E14-9E56-3E7CBC571692}" destId="{83EF0D5A-3D99-4A16-A43A-CC8CCB07A63A}" srcOrd="0" destOrd="0" presId="urn:microsoft.com/office/officeart/2005/8/layout/lProcess2"/>
    <dgm:cxn modelId="{557F6C12-0DDE-4431-94D5-755204F9659C}" srcId="{C79544A0-299A-43DA-B9C5-27A66CF8CB99}" destId="{A9C2911D-AFCB-4443-86A9-DA7994246860}" srcOrd="2" destOrd="0" parTransId="{6F7DFCDC-370F-4EFF-B1CE-8149097A3EFB}" sibTransId="{6FD77BD8-C156-4BBB-8BD2-9B0A5D945651}"/>
    <dgm:cxn modelId="{A0DE5616-8592-456A-9BEE-7761E832F28B}" srcId="{2F2F0A74-C522-43C1-8B1E-7FED0924D614}" destId="{41274FF8-3EF2-420F-AEF6-D2CAC8D3D031}" srcOrd="4" destOrd="0" parTransId="{EA02C49F-A558-4F50-8CFD-99363D51DAAE}" sibTransId="{CBBC77C5-8D01-4D21-8EE5-119698464388}"/>
    <dgm:cxn modelId="{6D1C5319-E897-442B-BCC4-1ABF433D76C8}" type="presOf" srcId="{2F347316-4A80-408B-BECB-140CFF9AD6D8}" destId="{7209A930-D025-492F-97C1-15289D7BE6A2}" srcOrd="0" destOrd="0" presId="urn:microsoft.com/office/officeart/2005/8/layout/lProcess2"/>
    <dgm:cxn modelId="{A306EF1F-2F44-47D0-BAC9-719774750E3C}" srcId="{05782B79-D6F5-462F-A01A-2B0700F02E98}" destId="{48B9EC11-F261-40B1-A0C5-737B0DCEB7BE}" srcOrd="3" destOrd="0" parTransId="{2958A1DD-23FD-4CF8-AD4A-A3DE002CC1E8}" sibTransId="{B855E2C2-C298-441D-9B27-815A9ACFC74C}"/>
    <dgm:cxn modelId="{8B9E2123-93B8-4E02-9A64-213DE61CE039}" srcId="{B0B39819-5A57-4AAB-BBCC-B1C31E2429CD}" destId="{2F2F0A74-C522-43C1-8B1E-7FED0924D614}" srcOrd="0" destOrd="0" parTransId="{F7E206FA-974F-4F68-B026-C91B9152774B}" sibTransId="{9B11E0B1-92E0-4038-A6C5-9FFCD5356947}"/>
    <dgm:cxn modelId="{1298D740-2EA9-480B-B4E6-7D6940130E05}" type="presOf" srcId="{2F2F0A74-C522-43C1-8B1E-7FED0924D614}" destId="{A896656C-1C71-4ED1-9EEA-6158ECF0B746}" srcOrd="0" destOrd="0" presId="urn:microsoft.com/office/officeart/2005/8/layout/lProcess2"/>
    <dgm:cxn modelId="{461AD75C-7B90-4308-B978-EFBB176B47BF}" type="presOf" srcId="{C79544A0-299A-43DA-B9C5-27A66CF8CB99}" destId="{D89FCB29-95BC-48AE-80B2-38ABDC3B2246}" srcOrd="1" destOrd="0" presId="urn:microsoft.com/office/officeart/2005/8/layout/lProcess2"/>
    <dgm:cxn modelId="{8824F448-38FB-4747-807C-28E76BF8DE91}" type="presOf" srcId="{C2740EFF-A7B3-49B3-B2C2-52957D26AE0D}" destId="{DAB728FF-AA3B-413C-B1FB-1A665754CC5D}" srcOrd="0" destOrd="0" presId="urn:microsoft.com/office/officeart/2005/8/layout/lProcess2"/>
    <dgm:cxn modelId="{EE428B49-A750-46E0-9000-7A12D24787E7}" srcId="{001BAC63-D52D-463F-A63A-4AC10B377A9E}" destId="{8F4F9A9C-9932-46EA-BDB3-A674E336BBC5}" srcOrd="2" destOrd="0" parTransId="{93A52A35-D06F-4CF3-8C22-C6C91DC37E7E}" sibTransId="{8ED8BD21-31D9-471C-BE21-0071E43F480B}"/>
    <dgm:cxn modelId="{55BC806A-7402-4D6E-B93D-A00398B2A225}" srcId="{C79544A0-299A-43DA-B9C5-27A66CF8CB99}" destId="{F749E32A-2597-4230-8462-90AEE3ED277C}" srcOrd="3" destOrd="0" parTransId="{3F1620A1-BAA1-453C-BE63-E726E1E62AF7}" sibTransId="{EAB1B78C-979B-468B-A166-7B7AC6C0D225}"/>
    <dgm:cxn modelId="{7B71A84B-5CF8-41D5-9420-6BEFDE0BE729}" srcId="{05782B79-D6F5-462F-A01A-2B0700F02E98}" destId="{8B726E7D-C710-48D4-8D93-BADF0B9F788A}" srcOrd="1" destOrd="0" parTransId="{C5EB4FC9-B3B8-45DB-8858-C17CDEFDEBA2}" sibTransId="{EE1F2241-5B2B-477C-B595-7C026B8BD62A}"/>
    <dgm:cxn modelId="{D73D3B4E-21B6-4B13-BC1A-3820A731C694}" type="presOf" srcId="{05782B79-D6F5-462F-A01A-2B0700F02E98}" destId="{74C0EE23-F6E3-46C9-918E-66209A66BC62}" srcOrd="1" destOrd="0" presId="urn:microsoft.com/office/officeart/2005/8/layout/lProcess2"/>
    <dgm:cxn modelId="{2DC5E56E-947A-4BD3-A99C-5199A9DA6300}" type="presOf" srcId="{001BAC63-D52D-463F-A63A-4AC10B377A9E}" destId="{62B558F5-556B-45F0-B3B0-99AEE5F66554}" srcOrd="1" destOrd="0" presId="urn:microsoft.com/office/officeart/2005/8/layout/lProcess2"/>
    <dgm:cxn modelId="{D77B024F-F198-47D7-8936-F25F3C5E70D0}" type="presOf" srcId="{83C50F36-D845-450B-AEC0-5501D107FA86}" destId="{33D645D0-7956-4A63-BB69-4F27C082424C}" srcOrd="0" destOrd="0" presId="urn:microsoft.com/office/officeart/2005/8/layout/lProcess2"/>
    <dgm:cxn modelId="{58C99370-B062-4D7A-A49E-C2FDAB90A973}" type="presOf" srcId="{0011F7A7-B1E6-4563-9D2D-C5D840128291}" destId="{5D3C1456-8FB2-4E87-BC02-D5FB80E2C1B2}" srcOrd="0" destOrd="0" presId="urn:microsoft.com/office/officeart/2005/8/layout/lProcess2"/>
    <dgm:cxn modelId="{D1C59171-A154-46BC-A1A5-B3BB74DF43D3}" srcId="{B0B39819-5A57-4AAB-BBCC-B1C31E2429CD}" destId="{05782B79-D6F5-462F-A01A-2B0700F02E98}" srcOrd="3" destOrd="0" parTransId="{D88F4821-A3E9-43B7-80E4-C0B642F36AAD}" sibTransId="{3773D7B7-AA80-494F-A8C3-A6C42B765B3F}"/>
    <dgm:cxn modelId="{2082C572-8518-4769-9A9C-86EDAEEA2EC7}" srcId="{05782B79-D6F5-462F-A01A-2B0700F02E98}" destId="{DAA48C1A-AF80-4015-8303-857F699AECCB}" srcOrd="0" destOrd="0" parTransId="{BB7FBF0A-2FCB-4C8D-9102-A18E227D58B6}" sibTransId="{84456230-ED2D-46AD-9A6D-4E8AD0BD4C45}"/>
    <dgm:cxn modelId="{C6EE9F74-6981-4568-BC46-79B7EF70A6A0}" srcId="{001BAC63-D52D-463F-A63A-4AC10B377A9E}" destId="{D4A65B60-7D8B-4E14-9E56-3E7CBC571692}" srcOrd="1" destOrd="0" parTransId="{67E20664-7D69-41E1-A807-A2B432BCF083}" sibTransId="{489AC424-A93A-4419-AAFD-7F4ACB1C5FAC}"/>
    <dgm:cxn modelId="{F7FA1275-A375-4281-9A26-D0D33A362CF8}" srcId="{2F2F0A74-C522-43C1-8B1E-7FED0924D614}" destId="{83C50F36-D845-450B-AEC0-5501D107FA86}" srcOrd="0" destOrd="0" parTransId="{87F651C4-05B0-4449-9085-94AB73864762}" sibTransId="{897A01EE-BB5B-4CC4-989D-C554E8A3BBAE}"/>
    <dgm:cxn modelId="{4D61BD77-79F2-4C6D-81F1-FBCC19378912}" type="presOf" srcId="{05782B79-D6F5-462F-A01A-2B0700F02E98}" destId="{3E509118-B243-46C2-8F3F-1B3D81CB664D}" srcOrd="0" destOrd="0" presId="urn:microsoft.com/office/officeart/2005/8/layout/lProcess2"/>
    <dgm:cxn modelId="{1BEB3C81-686E-4609-A8D6-876E919508EF}" type="presOf" srcId="{A9C2911D-AFCB-4443-86A9-DA7994246860}" destId="{D76759C2-980F-49B1-BCDA-D9744B645397}" srcOrd="0" destOrd="0" presId="urn:microsoft.com/office/officeart/2005/8/layout/lProcess2"/>
    <dgm:cxn modelId="{2A7E528B-C67B-4270-AE33-C048DFA3B867}" type="presOf" srcId="{C79544A0-299A-43DA-B9C5-27A66CF8CB99}" destId="{FC97513D-9D17-46E3-9F42-C0CAEDDFFB4D}" srcOrd="0" destOrd="0" presId="urn:microsoft.com/office/officeart/2005/8/layout/lProcess2"/>
    <dgm:cxn modelId="{8EC6638D-AB2B-4FD1-A052-5B630F59E241}" srcId="{05782B79-D6F5-462F-A01A-2B0700F02E98}" destId="{2F347316-4A80-408B-BECB-140CFF9AD6D8}" srcOrd="2" destOrd="0" parTransId="{0E6409DD-4539-4B26-A03D-E034EF325A1D}" sibTransId="{4BC27E74-450C-4CDF-95F4-7368E56D286B}"/>
    <dgm:cxn modelId="{2B046992-5F36-4C7F-9230-46D9BAB20A04}" srcId="{C79544A0-299A-43DA-B9C5-27A66CF8CB99}" destId="{2CB8B6A7-C32E-4202-B682-8470F55F982A}" srcOrd="0" destOrd="0" parTransId="{3F99F17B-3C1A-4B6D-82E9-22A4D5ACA77C}" sibTransId="{56C038B4-473A-4805-B3EF-31800D8CECDA}"/>
    <dgm:cxn modelId="{7D2CBE92-1378-46DE-B683-C94628EF8569}" srcId="{2F2F0A74-C522-43C1-8B1E-7FED0924D614}" destId="{E31F2019-A1D4-48C8-8363-AF999A764A8C}" srcOrd="1" destOrd="0" parTransId="{B5795349-FE0F-4B56-9FCD-FEE4007BD3C7}" sibTransId="{5CC1E60F-416A-4366-B4F3-10CD6E80E45D}"/>
    <dgm:cxn modelId="{DBE4ED95-73DD-4953-97C3-D6CF6B8CBB2A}" type="presOf" srcId="{5B75DA06-2D0E-4337-8349-2B634DA27247}" destId="{2A6BD885-B0A4-458D-900D-374DC5B5C0B2}" srcOrd="0" destOrd="0" presId="urn:microsoft.com/office/officeart/2005/8/layout/lProcess2"/>
    <dgm:cxn modelId="{08C0A097-F887-448A-999C-3BF5508C1E42}" srcId="{001BAC63-D52D-463F-A63A-4AC10B377A9E}" destId="{C2740EFF-A7B3-49B3-B2C2-52957D26AE0D}" srcOrd="3" destOrd="0" parTransId="{6B0FF676-C4C2-40EB-B034-1F03F65EC25E}" sibTransId="{B3CB8ADC-AE28-44AA-B6F5-CE6BE520F932}"/>
    <dgm:cxn modelId="{18FEB198-93F2-4AEF-B9E5-833AD6F8BA97}" type="presOf" srcId="{48B9EC11-F261-40B1-A0C5-737B0DCEB7BE}" destId="{90726B13-9335-4AD8-8FAB-ADC89A21A533}" srcOrd="0" destOrd="0" presId="urn:microsoft.com/office/officeart/2005/8/layout/lProcess2"/>
    <dgm:cxn modelId="{74ACBC9A-B92E-4592-92A8-CCD5803CB0F1}" type="presOf" srcId="{BDAC14DA-C2C1-4272-8B33-41A47BC89CE3}" destId="{8A5CDA14-7CBA-49D8-A400-1D943BDEB985}" srcOrd="0" destOrd="0" presId="urn:microsoft.com/office/officeart/2005/8/layout/lProcess2"/>
    <dgm:cxn modelId="{BD3ABD9E-9C92-4273-8333-5E7A50E14ED5}" srcId="{2F2F0A74-C522-43C1-8B1E-7FED0924D614}" destId="{0011F7A7-B1E6-4563-9D2D-C5D840128291}" srcOrd="3" destOrd="0" parTransId="{463FB027-34FA-48D2-876D-644643DFDED8}" sibTransId="{EA4679C3-1A4E-4B3F-B251-F8FCFEB9A282}"/>
    <dgm:cxn modelId="{7A2C86A7-56E8-4EC0-9F25-DAF3CEAF875A}" type="presOf" srcId="{8B726E7D-C710-48D4-8D93-BADF0B9F788A}" destId="{884AB701-9C06-440E-AC81-9894566A82BE}" srcOrd="0" destOrd="0" presId="urn:microsoft.com/office/officeart/2005/8/layout/lProcess2"/>
    <dgm:cxn modelId="{4E6392B6-D9A6-4BA5-8631-2904048DF2F2}" srcId="{B0B39819-5A57-4AAB-BBCC-B1C31E2429CD}" destId="{001BAC63-D52D-463F-A63A-4AC10B377A9E}" srcOrd="1" destOrd="0" parTransId="{75260092-0B9A-4FD9-AE9B-D71776595024}" sibTransId="{D336CA22-182E-4987-8A3F-DF8FA6CE6A83}"/>
    <dgm:cxn modelId="{C48B27BD-6615-4656-926F-5386EDF71C1E}" type="presOf" srcId="{F749E32A-2597-4230-8462-90AEE3ED277C}" destId="{09FCCA8E-CC32-435C-AA8A-B6DF28CE5C48}" srcOrd="0" destOrd="0" presId="urn:microsoft.com/office/officeart/2005/8/layout/lProcess2"/>
    <dgm:cxn modelId="{57C280D1-A4D6-48E2-8C4C-F403AED37C9D}" type="presOf" srcId="{41274FF8-3EF2-420F-AEF6-D2CAC8D3D031}" destId="{2FE034F5-36AC-4432-BA6B-1B0D694D7D9F}" srcOrd="0" destOrd="0" presId="urn:microsoft.com/office/officeart/2005/8/layout/lProcess2"/>
    <dgm:cxn modelId="{2E006BD2-591A-4076-BA44-0A31EB5C92D2}" type="presOf" srcId="{8F4F9A9C-9932-46EA-BDB3-A674E336BBC5}" destId="{CCBAFBDA-CB98-450C-A565-9F95936EDE65}" srcOrd="0" destOrd="0" presId="urn:microsoft.com/office/officeart/2005/8/layout/lProcess2"/>
    <dgm:cxn modelId="{AA55C4D3-918F-4A11-BE8D-3D8D74600554}" srcId="{2F2F0A74-C522-43C1-8B1E-7FED0924D614}" destId="{BDAC14DA-C2C1-4272-8B33-41A47BC89CE3}" srcOrd="2" destOrd="0" parTransId="{F617E3FC-7EB3-4830-AE0E-D10ABEC31720}" sibTransId="{E799C87A-7CD0-470D-97A0-283BAF448CBF}"/>
    <dgm:cxn modelId="{BC4810D7-A294-4650-82CF-ED7F09AB2416}" type="presOf" srcId="{B0B39819-5A57-4AAB-BBCC-B1C31E2429CD}" destId="{EC2D4F4B-55C0-4242-AC23-1B39FA940816}" srcOrd="0" destOrd="0" presId="urn:microsoft.com/office/officeart/2005/8/layout/lProcess2"/>
    <dgm:cxn modelId="{75A5ACD9-B3BE-42E5-B097-818BB871616D}" type="presOf" srcId="{43423B62-15E5-4FF9-B9AE-7DF4808272E7}" destId="{E7C8F3D7-7191-4471-AD26-55CC2D94DA22}" srcOrd="0" destOrd="0" presId="urn:microsoft.com/office/officeart/2005/8/layout/lProcess2"/>
    <dgm:cxn modelId="{935248E3-7E58-452A-8A67-32614D5A6702}" type="presOf" srcId="{001BAC63-D52D-463F-A63A-4AC10B377A9E}" destId="{1A052580-659A-4FD4-AD84-04B2FBAA3174}" srcOrd="0" destOrd="0" presId="urn:microsoft.com/office/officeart/2005/8/layout/lProcess2"/>
    <dgm:cxn modelId="{55CDB7EA-866A-4030-A126-E56E9F4FB5A8}" srcId="{001BAC63-D52D-463F-A63A-4AC10B377A9E}" destId="{5B75DA06-2D0E-4337-8349-2B634DA27247}" srcOrd="0" destOrd="0" parTransId="{FD6FB550-2B33-4B05-96C4-CE11519618F1}" sibTransId="{1C5FFE27-14CB-48C6-A4F1-64EBF988E0E8}"/>
    <dgm:cxn modelId="{35E5BBF2-AD1C-4036-8038-F4DFBB9BA378}" type="presOf" srcId="{2F2F0A74-C522-43C1-8B1E-7FED0924D614}" destId="{A81EE0EE-2833-46AD-85F1-65BD20648D1C}" srcOrd="1" destOrd="0" presId="urn:microsoft.com/office/officeart/2005/8/layout/lProcess2"/>
    <dgm:cxn modelId="{EC7C24F3-65C9-420B-AE13-8624070FB1C8}" srcId="{B0B39819-5A57-4AAB-BBCC-B1C31E2429CD}" destId="{C79544A0-299A-43DA-B9C5-27A66CF8CB99}" srcOrd="2" destOrd="0" parTransId="{10C8AC96-E701-4319-870E-F1D7A106A332}" sibTransId="{BB3837C7-B127-46F8-99F7-8DE83B5E507E}"/>
    <dgm:cxn modelId="{79CACAF6-DD81-4233-8DE6-06CCBAC0CA7D}" type="presOf" srcId="{E31F2019-A1D4-48C8-8363-AF999A764A8C}" destId="{9298DBFB-4CD1-48D5-9B9A-D0D04B4653AA}" srcOrd="0" destOrd="0" presId="urn:microsoft.com/office/officeart/2005/8/layout/lProcess2"/>
    <dgm:cxn modelId="{1C91B7F9-BC1A-4DCE-94FB-C2C6D5ABD9F3}" srcId="{C79544A0-299A-43DA-B9C5-27A66CF8CB99}" destId="{43423B62-15E5-4FF9-B9AE-7DF4808272E7}" srcOrd="1" destOrd="0" parTransId="{BA8CC0C5-2C4D-4ADA-9827-BCBCCC41FD25}" sibTransId="{81DB65EB-526C-4ACA-8270-C0062B62BD65}"/>
    <dgm:cxn modelId="{B266A0FE-24BE-458E-AD93-8471E2BEED7A}" type="presOf" srcId="{2CB8B6A7-C32E-4202-B682-8470F55F982A}" destId="{6DDB58B5-F711-4781-817A-833A6EF5AFA0}" srcOrd="0" destOrd="0" presId="urn:microsoft.com/office/officeart/2005/8/layout/lProcess2"/>
    <dgm:cxn modelId="{55B5E1FA-E0CA-44C2-AD11-2B087A8A9C46}" type="presParOf" srcId="{EC2D4F4B-55C0-4242-AC23-1B39FA940816}" destId="{20263DBC-1087-4DA5-9BDA-A744AEA07D87}" srcOrd="0" destOrd="0" presId="urn:microsoft.com/office/officeart/2005/8/layout/lProcess2"/>
    <dgm:cxn modelId="{1EC396B2-0D03-4EB4-B46D-5EA393E7D500}" type="presParOf" srcId="{20263DBC-1087-4DA5-9BDA-A744AEA07D87}" destId="{A896656C-1C71-4ED1-9EEA-6158ECF0B746}" srcOrd="0" destOrd="0" presId="urn:microsoft.com/office/officeart/2005/8/layout/lProcess2"/>
    <dgm:cxn modelId="{01A9BE56-1925-404C-8379-870AA711059E}" type="presParOf" srcId="{20263DBC-1087-4DA5-9BDA-A744AEA07D87}" destId="{A81EE0EE-2833-46AD-85F1-65BD20648D1C}" srcOrd="1" destOrd="0" presId="urn:microsoft.com/office/officeart/2005/8/layout/lProcess2"/>
    <dgm:cxn modelId="{9AD76895-AA71-4A67-B0B9-E04837D93EF5}" type="presParOf" srcId="{20263DBC-1087-4DA5-9BDA-A744AEA07D87}" destId="{8C52142A-9C6A-45AA-A4DA-D670A280E8DA}" srcOrd="2" destOrd="0" presId="urn:microsoft.com/office/officeart/2005/8/layout/lProcess2"/>
    <dgm:cxn modelId="{87CB7E71-C879-4B88-8615-A5CEF4652028}" type="presParOf" srcId="{8C52142A-9C6A-45AA-A4DA-D670A280E8DA}" destId="{353040DD-95DE-4749-8D63-A6A6573A56D5}" srcOrd="0" destOrd="0" presId="urn:microsoft.com/office/officeart/2005/8/layout/lProcess2"/>
    <dgm:cxn modelId="{E44E5909-FAA0-489F-9769-D976D2FFCC8B}" type="presParOf" srcId="{353040DD-95DE-4749-8D63-A6A6573A56D5}" destId="{33D645D0-7956-4A63-BB69-4F27C082424C}" srcOrd="0" destOrd="0" presId="urn:microsoft.com/office/officeart/2005/8/layout/lProcess2"/>
    <dgm:cxn modelId="{D902EFD3-F0AA-40C8-A18F-81F0F1450043}" type="presParOf" srcId="{353040DD-95DE-4749-8D63-A6A6573A56D5}" destId="{7760990F-F1D5-4C28-905D-037E7E7BB1B7}" srcOrd="1" destOrd="0" presId="urn:microsoft.com/office/officeart/2005/8/layout/lProcess2"/>
    <dgm:cxn modelId="{AB038B52-1F43-4DE8-B605-C0855A8B9328}" type="presParOf" srcId="{353040DD-95DE-4749-8D63-A6A6573A56D5}" destId="{9298DBFB-4CD1-48D5-9B9A-D0D04B4653AA}" srcOrd="2" destOrd="0" presId="urn:microsoft.com/office/officeart/2005/8/layout/lProcess2"/>
    <dgm:cxn modelId="{94526B75-A423-47FA-9DD6-8759AED2D885}" type="presParOf" srcId="{353040DD-95DE-4749-8D63-A6A6573A56D5}" destId="{E2FB3B5F-445B-4F8D-A647-295944B46CC3}" srcOrd="3" destOrd="0" presId="urn:microsoft.com/office/officeart/2005/8/layout/lProcess2"/>
    <dgm:cxn modelId="{DA9E1C1A-DAF5-4575-AAED-185A5D0EEB78}" type="presParOf" srcId="{353040DD-95DE-4749-8D63-A6A6573A56D5}" destId="{8A5CDA14-7CBA-49D8-A400-1D943BDEB985}" srcOrd="4" destOrd="0" presId="urn:microsoft.com/office/officeart/2005/8/layout/lProcess2"/>
    <dgm:cxn modelId="{497D4E14-3CBE-4A88-8E0F-533A3910804F}" type="presParOf" srcId="{353040DD-95DE-4749-8D63-A6A6573A56D5}" destId="{345E9A35-8968-49A0-AD67-7075F8D91E09}" srcOrd="5" destOrd="0" presId="urn:microsoft.com/office/officeart/2005/8/layout/lProcess2"/>
    <dgm:cxn modelId="{7C9F5E1E-F711-42A3-882E-5676B6A70AB9}" type="presParOf" srcId="{353040DD-95DE-4749-8D63-A6A6573A56D5}" destId="{5D3C1456-8FB2-4E87-BC02-D5FB80E2C1B2}" srcOrd="6" destOrd="0" presId="urn:microsoft.com/office/officeart/2005/8/layout/lProcess2"/>
    <dgm:cxn modelId="{56B1E7FC-246B-42C0-91E0-8D22291434C5}" type="presParOf" srcId="{353040DD-95DE-4749-8D63-A6A6573A56D5}" destId="{3ADD298F-49DC-4568-A8B1-CA9A63B62BAE}" srcOrd="7" destOrd="0" presId="urn:microsoft.com/office/officeart/2005/8/layout/lProcess2"/>
    <dgm:cxn modelId="{C9A35123-2C93-4519-9375-97A25709D1B3}" type="presParOf" srcId="{353040DD-95DE-4749-8D63-A6A6573A56D5}" destId="{2FE034F5-36AC-4432-BA6B-1B0D694D7D9F}" srcOrd="8" destOrd="0" presId="urn:microsoft.com/office/officeart/2005/8/layout/lProcess2"/>
    <dgm:cxn modelId="{4FD21B3F-4C6A-4825-B533-85DB12A54405}" type="presParOf" srcId="{EC2D4F4B-55C0-4242-AC23-1B39FA940816}" destId="{2FA013AB-742D-4F68-AE22-6CD4EF91DBD3}" srcOrd="1" destOrd="0" presId="urn:microsoft.com/office/officeart/2005/8/layout/lProcess2"/>
    <dgm:cxn modelId="{D37C46D3-6B20-47B1-BE24-FB6646A75712}" type="presParOf" srcId="{EC2D4F4B-55C0-4242-AC23-1B39FA940816}" destId="{3FFE3345-2CD2-43D4-B7A3-173C484AD06B}" srcOrd="2" destOrd="0" presId="urn:microsoft.com/office/officeart/2005/8/layout/lProcess2"/>
    <dgm:cxn modelId="{82C073B0-8E15-41DC-B8DA-B393234A85DB}" type="presParOf" srcId="{3FFE3345-2CD2-43D4-B7A3-173C484AD06B}" destId="{1A052580-659A-4FD4-AD84-04B2FBAA3174}" srcOrd="0" destOrd="0" presId="urn:microsoft.com/office/officeart/2005/8/layout/lProcess2"/>
    <dgm:cxn modelId="{3A51FEFC-717D-44BA-8000-B2C1CF203A01}" type="presParOf" srcId="{3FFE3345-2CD2-43D4-B7A3-173C484AD06B}" destId="{62B558F5-556B-45F0-B3B0-99AEE5F66554}" srcOrd="1" destOrd="0" presId="urn:microsoft.com/office/officeart/2005/8/layout/lProcess2"/>
    <dgm:cxn modelId="{C52C0075-99EB-45C6-A272-C1BF0FAD4F6E}" type="presParOf" srcId="{3FFE3345-2CD2-43D4-B7A3-173C484AD06B}" destId="{348B7637-1806-4AAF-A913-F10D6397605B}" srcOrd="2" destOrd="0" presId="urn:microsoft.com/office/officeart/2005/8/layout/lProcess2"/>
    <dgm:cxn modelId="{000A8651-6ECF-4A69-8F6D-13B1CD519B07}" type="presParOf" srcId="{348B7637-1806-4AAF-A913-F10D6397605B}" destId="{E0F2CD9C-0F22-4ADF-B661-45F7C4E9C696}" srcOrd="0" destOrd="0" presId="urn:microsoft.com/office/officeart/2005/8/layout/lProcess2"/>
    <dgm:cxn modelId="{ADBE9F8E-3068-4B8B-9069-DE0741D42B82}" type="presParOf" srcId="{E0F2CD9C-0F22-4ADF-B661-45F7C4E9C696}" destId="{2A6BD885-B0A4-458D-900D-374DC5B5C0B2}" srcOrd="0" destOrd="0" presId="urn:microsoft.com/office/officeart/2005/8/layout/lProcess2"/>
    <dgm:cxn modelId="{1B435BC5-74C1-4B80-B7F5-596D9D8CFB3F}" type="presParOf" srcId="{E0F2CD9C-0F22-4ADF-B661-45F7C4E9C696}" destId="{C7063B6C-E627-4EFC-9418-617EFA20B87F}" srcOrd="1" destOrd="0" presId="urn:microsoft.com/office/officeart/2005/8/layout/lProcess2"/>
    <dgm:cxn modelId="{5E791162-5EC6-48D4-8A0D-23BAA1B93E08}" type="presParOf" srcId="{E0F2CD9C-0F22-4ADF-B661-45F7C4E9C696}" destId="{83EF0D5A-3D99-4A16-A43A-CC8CCB07A63A}" srcOrd="2" destOrd="0" presId="urn:microsoft.com/office/officeart/2005/8/layout/lProcess2"/>
    <dgm:cxn modelId="{39B39886-D0CF-45D7-8352-9E6FF5D02834}" type="presParOf" srcId="{E0F2CD9C-0F22-4ADF-B661-45F7C4E9C696}" destId="{EBB6A26F-2035-4BD8-BFB4-4A5A78C4D150}" srcOrd="3" destOrd="0" presId="urn:microsoft.com/office/officeart/2005/8/layout/lProcess2"/>
    <dgm:cxn modelId="{A719245B-9C74-4437-A35C-D420B3F2CFF2}" type="presParOf" srcId="{E0F2CD9C-0F22-4ADF-B661-45F7C4E9C696}" destId="{CCBAFBDA-CB98-450C-A565-9F95936EDE65}" srcOrd="4" destOrd="0" presId="urn:microsoft.com/office/officeart/2005/8/layout/lProcess2"/>
    <dgm:cxn modelId="{EDC71FD1-368A-4E49-B6FF-01D995E40125}" type="presParOf" srcId="{E0F2CD9C-0F22-4ADF-B661-45F7C4E9C696}" destId="{7A32079A-CAA5-49F7-AEBC-4DD33299512D}" srcOrd="5" destOrd="0" presId="urn:microsoft.com/office/officeart/2005/8/layout/lProcess2"/>
    <dgm:cxn modelId="{E14854D0-329C-427F-AA1F-94F401E7E587}" type="presParOf" srcId="{E0F2CD9C-0F22-4ADF-B661-45F7C4E9C696}" destId="{DAB728FF-AA3B-413C-B1FB-1A665754CC5D}" srcOrd="6" destOrd="0" presId="urn:microsoft.com/office/officeart/2005/8/layout/lProcess2"/>
    <dgm:cxn modelId="{6F677E94-7F85-4A76-B2E8-3A71722A70DF}" type="presParOf" srcId="{EC2D4F4B-55C0-4242-AC23-1B39FA940816}" destId="{55791369-5A50-4BCA-B1A0-40ED6D5C9A08}" srcOrd="3" destOrd="0" presId="urn:microsoft.com/office/officeart/2005/8/layout/lProcess2"/>
    <dgm:cxn modelId="{2902DB67-6EAB-47F5-8483-1B4FB76E7EA3}" type="presParOf" srcId="{EC2D4F4B-55C0-4242-AC23-1B39FA940816}" destId="{29D15C3D-41FD-4EEE-B4BA-EF3470689ECF}" srcOrd="4" destOrd="0" presId="urn:microsoft.com/office/officeart/2005/8/layout/lProcess2"/>
    <dgm:cxn modelId="{8882A696-0A12-48B9-81C2-9A2B3F81E1AF}" type="presParOf" srcId="{29D15C3D-41FD-4EEE-B4BA-EF3470689ECF}" destId="{FC97513D-9D17-46E3-9F42-C0CAEDDFFB4D}" srcOrd="0" destOrd="0" presId="urn:microsoft.com/office/officeart/2005/8/layout/lProcess2"/>
    <dgm:cxn modelId="{A0ECF37F-09AB-4E8B-84D2-48FBA794DD8B}" type="presParOf" srcId="{29D15C3D-41FD-4EEE-B4BA-EF3470689ECF}" destId="{D89FCB29-95BC-48AE-80B2-38ABDC3B2246}" srcOrd="1" destOrd="0" presId="urn:microsoft.com/office/officeart/2005/8/layout/lProcess2"/>
    <dgm:cxn modelId="{20A62888-BE0F-4416-AC87-4ACE20825F24}" type="presParOf" srcId="{29D15C3D-41FD-4EEE-B4BA-EF3470689ECF}" destId="{CC73A408-C3D5-4DA2-9E1A-3C11A2B73568}" srcOrd="2" destOrd="0" presId="urn:microsoft.com/office/officeart/2005/8/layout/lProcess2"/>
    <dgm:cxn modelId="{42A9F2AF-09D7-4614-9750-4813F91340B6}" type="presParOf" srcId="{CC73A408-C3D5-4DA2-9E1A-3C11A2B73568}" destId="{9445229C-6CA7-40F0-B989-CA741CBEE18E}" srcOrd="0" destOrd="0" presId="urn:microsoft.com/office/officeart/2005/8/layout/lProcess2"/>
    <dgm:cxn modelId="{892DCA41-EBE7-4FC1-ADD9-12715837EED4}" type="presParOf" srcId="{9445229C-6CA7-40F0-B989-CA741CBEE18E}" destId="{6DDB58B5-F711-4781-817A-833A6EF5AFA0}" srcOrd="0" destOrd="0" presId="urn:microsoft.com/office/officeart/2005/8/layout/lProcess2"/>
    <dgm:cxn modelId="{06377225-DEF6-449F-AE3B-467B198B7E38}" type="presParOf" srcId="{9445229C-6CA7-40F0-B989-CA741CBEE18E}" destId="{32298BEB-C69F-4909-AB52-B7BF8A07F96E}" srcOrd="1" destOrd="0" presId="urn:microsoft.com/office/officeart/2005/8/layout/lProcess2"/>
    <dgm:cxn modelId="{81F92A57-E63F-49C6-BB39-B9CD5AC5908C}" type="presParOf" srcId="{9445229C-6CA7-40F0-B989-CA741CBEE18E}" destId="{E7C8F3D7-7191-4471-AD26-55CC2D94DA22}" srcOrd="2" destOrd="0" presId="urn:microsoft.com/office/officeart/2005/8/layout/lProcess2"/>
    <dgm:cxn modelId="{0A6340FA-E6F5-4A43-B0F0-173B5969297C}" type="presParOf" srcId="{9445229C-6CA7-40F0-B989-CA741CBEE18E}" destId="{7249326E-B3FE-4C9D-8077-2B84422E98BD}" srcOrd="3" destOrd="0" presId="urn:microsoft.com/office/officeart/2005/8/layout/lProcess2"/>
    <dgm:cxn modelId="{24031D89-933E-4E36-BB05-99241268F3E7}" type="presParOf" srcId="{9445229C-6CA7-40F0-B989-CA741CBEE18E}" destId="{D76759C2-980F-49B1-BCDA-D9744B645397}" srcOrd="4" destOrd="0" presId="urn:microsoft.com/office/officeart/2005/8/layout/lProcess2"/>
    <dgm:cxn modelId="{04D0A963-1390-48CE-95BF-2942E68CE4E2}" type="presParOf" srcId="{9445229C-6CA7-40F0-B989-CA741CBEE18E}" destId="{31C41FBE-2853-4CE0-B66B-C0F83C65CA31}" srcOrd="5" destOrd="0" presId="urn:microsoft.com/office/officeart/2005/8/layout/lProcess2"/>
    <dgm:cxn modelId="{701E888D-2BB4-4C7F-A9C2-23F58B6270B4}" type="presParOf" srcId="{9445229C-6CA7-40F0-B989-CA741CBEE18E}" destId="{09FCCA8E-CC32-435C-AA8A-B6DF28CE5C48}" srcOrd="6" destOrd="0" presId="urn:microsoft.com/office/officeart/2005/8/layout/lProcess2"/>
    <dgm:cxn modelId="{463ACDA4-49A2-4FB6-9773-D7BECF33ECB1}" type="presParOf" srcId="{EC2D4F4B-55C0-4242-AC23-1B39FA940816}" destId="{816D90E9-DD3A-4CF3-822C-75C0CEDFBF3D}" srcOrd="5" destOrd="0" presId="urn:microsoft.com/office/officeart/2005/8/layout/lProcess2"/>
    <dgm:cxn modelId="{F1C9E47D-61C6-4CC1-8F40-7D59B7E7B8AB}" type="presParOf" srcId="{EC2D4F4B-55C0-4242-AC23-1B39FA940816}" destId="{9794D314-CE9F-44CB-8AFE-D9A151DEC8B5}" srcOrd="6" destOrd="0" presId="urn:microsoft.com/office/officeart/2005/8/layout/lProcess2"/>
    <dgm:cxn modelId="{DBDC0552-51DC-442D-B7B0-CF7E8842CEC4}" type="presParOf" srcId="{9794D314-CE9F-44CB-8AFE-D9A151DEC8B5}" destId="{3E509118-B243-46C2-8F3F-1B3D81CB664D}" srcOrd="0" destOrd="0" presId="urn:microsoft.com/office/officeart/2005/8/layout/lProcess2"/>
    <dgm:cxn modelId="{299CE44F-002B-4287-830B-08F9E2AEEF0F}" type="presParOf" srcId="{9794D314-CE9F-44CB-8AFE-D9A151DEC8B5}" destId="{74C0EE23-F6E3-46C9-918E-66209A66BC62}" srcOrd="1" destOrd="0" presId="urn:microsoft.com/office/officeart/2005/8/layout/lProcess2"/>
    <dgm:cxn modelId="{FD64CB54-36E2-4433-9022-052F93848EED}" type="presParOf" srcId="{9794D314-CE9F-44CB-8AFE-D9A151DEC8B5}" destId="{6D1C7E9A-08DF-49E5-A5A6-1A3568891FF0}" srcOrd="2" destOrd="0" presId="urn:microsoft.com/office/officeart/2005/8/layout/lProcess2"/>
    <dgm:cxn modelId="{3CA11943-B2BC-4CC1-B1B3-2D15C31F6DCA}" type="presParOf" srcId="{6D1C7E9A-08DF-49E5-A5A6-1A3568891FF0}" destId="{31F2C17A-8EEA-4B12-B813-8CD11EB1271B}" srcOrd="0" destOrd="0" presId="urn:microsoft.com/office/officeart/2005/8/layout/lProcess2"/>
    <dgm:cxn modelId="{B2CCCF72-DBDA-4D66-AC58-24E5A95A5D77}" type="presParOf" srcId="{31F2C17A-8EEA-4B12-B813-8CD11EB1271B}" destId="{0B53D57A-FEDB-4817-B4F8-9C16487E9CCF}" srcOrd="0" destOrd="0" presId="urn:microsoft.com/office/officeart/2005/8/layout/lProcess2"/>
    <dgm:cxn modelId="{9CEC23A4-206B-4217-AF50-B9CA1CD223BE}" type="presParOf" srcId="{31F2C17A-8EEA-4B12-B813-8CD11EB1271B}" destId="{8B49A0E7-1858-4092-847F-646D22573B85}" srcOrd="1" destOrd="0" presId="urn:microsoft.com/office/officeart/2005/8/layout/lProcess2"/>
    <dgm:cxn modelId="{44241A58-0D20-43ED-923D-1E8F9F4A16DD}" type="presParOf" srcId="{31F2C17A-8EEA-4B12-B813-8CD11EB1271B}" destId="{884AB701-9C06-440E-AC81-9894566A82BE}" srcOrd="2" destOrd="0" presId="urn:microsoft.com/office/officeart/2005/8/layout/lProcess2"/>
    <dgm:cxn modelId="{7FA60EB6-C7E9-4F49-BE12-C30E41FC68CA}" type="presParOf" srcId="{31F2C17A-8EEA-4B12-B813-8CD11EB1271B}" destId="{D3F5CF64-8466-4903-850B-E35FB368585B}" srcOrd="3" destOrd="0" presId="urn:microsoft.com/office/officeart/2005/8/layout/lProcess2"/>
    <dgm:cxn modelId="{7AE0D4CD-9D03-4E0B-9D8C-F90A5C87E09F}" type="presParOf" srcId="{31F2C17A-8EEA-4B12-B813-8CD11EB1271B}" destId="{7209A930-D025-492F-97C1-15289D7BE6A2}" srcOrd="4" destOrd="0" presId="urn:microsoft.com/office/officeart/2005/8/layout/lProcess2"/>
    <dgm:cxn modelId="{49901F75-FBD5-4C41-ACE6-57E3534B5CB3}" type="presParOf" srcId="{31F2C17A-8EEA-4B12-B813-8CD11EB1271B}" destId="{F734CFD8-260F-49AB-8851-07E6986531FD}" srcOrd="5" destOrd="0" presId="urn:microsoft.com/office/officeart/2005/8/layout/lProcess2"/>
    <dgm:cxn modelId="{3CDE8F46-F81B-4489-BA50-BC6DFEC5C277}" type="presParOf" srcId="{31F2C17A-8EEA-4B12-B813-8CD11EB1271B}" destId="{90726B13-9335-4AD8-8FAB-ADC89A21A533}"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3F274-5315-4FA4-88D3-706796BD94E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B3BC8F9-61F5-486F-9D15-10CA1385C0ED}">
      <dgm:prSet phldrT="[Text]"/>
      <dgm:spPr/>
      <dgm:t>
        <a:bodyPr/>
        <a:lstStyle/>
        <a:p>
          <a:r>
            <a:rPr lang="en-US" dirty="0"/>
            <a:t>Access</a:t>
          </a:r>
        </a:p>
      </dgm:t>
    </dgm:pt>
    <dgm:pt modelId="{B2044612-788F-4BE4-8BD2-F3EBF774474A}" type="parTrans" cxnId="{82977E8C-E1EF-4B1E-8C76-BD62D8F860ED}">
      <dgm:prSet/>
      <dgm:spPr/>
      <dgm:t>
        <a:bodyPr/>
        <a:lstStyle/>
        <a:p>
          <a:endParaRPr lang="en-US"/>
        </a:p>
      </dgm:t>
    </dgm:pt>
    <dgm:pt modelId="{0F0014F5-DF58-49D5-A11C-3D1A8293230C}" type="sibTrans" cxnId="{82977E8C-E1EF-4B1E-8C76-BD62D8F860ED}">
      <dgm:prSet/>
      <dgm:spPr/>
      <dgm:t>
        <a:bodyPr/>
        <a:lstStyle/>
        <a:p>
          <a:endParaRPr lang="en-US"/>
        </a:p>
      </dgm:t>
    </dgm:pt>
    <dgm:pt modelId="{05B545A1-FF27-4937-AB63-AB2D0F1ADE0B}">
      <dgm:prSet phldrT="[Text]"/>
      <dgm:spPr/>
      <dgm:t>
        <a:bodyPr/>
        <a:lstStyle/>
        <a:p>
          <a:r>
            <a:rPr lang="en-US" dirty="0"/>
            <a:t>Network Adequacy</a:t>
          </a:r>
        </a:p>
      </dgm:t>
    </dgm:pt>
    <dgm:pt modelId="{06974E96-A105-4B98-BDD5-0DAE1F6E9359}" type="parTrans" cxnId="{E3C38D4F-10A9-4860-AC17-66F7F17FA495}">
      <dgm:prSet/>
      <dgm:spPr/>
      <dgm:t>
        <a:bodyPr/>
        <a:lstStyle/>
        <a:p>
          <a:endParaRPr lang="en-US"/>
        </a:p>
      </dgm:t>
    </dgm:pt>
    <dgm:pt modelId="{6FD2365B-37E9-4FAD-9F28-20A1A351A11B}" type="sibTrans" cxnId="{E3C38D4F-10A9-4860-AC17-66F7F17FA495}">
      <dgm:prSet/>
      <dgm:spPr/>
      <dgm:t>
        <a:bodyPr/>
        <a:lstStyle/>
        <a:p>
          <a:endParaRPr lang="en-US"/>
        </a:p>
      </dgm:t>
    </dgm:pt>
    <dgm:pt modelId="{EE2D99AF-5629-4A1D-B143-1076A6CC254A}">
      <dgm:prSet phldrT="[Text]"/>
      <dgm:spPr/>
      <dgm:t>
        <a:bodyPr/>
        <a:lstStyle/>
        <a:p>
          <a:r>
            <a:rPr lang="en-US" dirty="0"/>
            <a:t>Telehealth</a:t>
          </a:r>
        </a:p>
      </dgm:t>
    </dgm:pt>
    <dgm:pt modelId="{1EEC77D3-09D0-435A-95F5-D2BE70A11768}" type="parTrans" cxnId="{93C1E949-AB36-4CDB-8704-95A4746E706A}">
      <dgm:prSet/>
      <dgm:spPr/>
      <dgm:t>
        <a:bodyPr/>
        <a:lstStyle/>
        <a:p>
          <a:endParaRPr lang="en-US"/>
        </a:p>
      </dgm:t>
    </dgm:pt>
    <dgm:pt modelId="{9CED6A27-D2DA-480B-9BE6-0ECD2F84E423}" type="sibTrans" cxnId="{93C1E949-AB36-4CDB-8704-95A4746E706A}">
      <dgm:prSet/>
      <dgm:spPr/>
      <dgm:t>
        <a:bodyPr/>
        <a:lstStyle/>
        <a:p>
          <a:endParaRPr lang="en-US"/>
        </a:p>
      </dgm:t>
    </dgm:pt>
    <dgm:pt modelId="{A3F8B439-0D6D-4F46-AFFC-DC1614286FBA}" type="pres">
      <dgm:prSet presAssocID="{A2D3F274-5315-4FA4-88D3-706796BD94E7}" presName="Name0" presStyleCnt="0">
        <dgm:presLayoutVars>
          <dgm:dir/>
          <dgm:resizeHandles val="exact"/>
        </dgm:presLayoutVars>
      </dgm:prSet>
      <dgm:spPr/>
    </dgm:pt>
    <dgm:pt modelId="{67C555B8-A82B-4CBA-83A5-F0D46A09D14C}" type="pres">
      <dgm:prSet presAssocID="{1B3BC8F9-61F5-486F-9D15-10CA1385C0ED}" presName="compNode" presStyleCnt="0"/>
      <dgm:spPr/>
    </dgm:pt>
    <dgm:pt modelId="{4CCA07AE-47DC-4E8B-A5E7-B3CB49928845}" type="pres">
      <dgm:prSet presAssocID="{1B3BC8F9-61F5-486F-9D15-10CA1385C0ED}" presName="pict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Door Open with solid fill"/>
        </a:ext>
      </dgm:extLst>
    </dgm:pt>
    <dgm:pt modelId="{D3F91476-B652-408D-BBFF-925A3B9515A3}" type="pres">
      <dgm:prSet presAssocID="{1B3BC8F9-61F5-486F-9D15-10CA1385C0ED}" presName="textRect" presStyleLbl="revTx" presStyleIdx="0" presStyleCnt="3">
        <dgm:presLayoutVars>
          <dgm:bulletEnabled val="1"/>
        </dgm:presLayoutVars>
      </dgm:prSet>
      <dgm:spPr/>
    </dgm:pt>
    <dgm:pt modelId="{88548D74-68A7-4FB8-8B88-6414B6E0B905}" type="pres">
      <dgm:prSet presAssocID="{0F0014F5-DF58-49D5-A11C-3D1A8293230C}" presName="sibTrans" presStyleLbl="sibTrans2D1" presStyleIdx="0" presStyleCnt="0"/>
      <dgm:spPr/>
    </dgm:pt>
    <dgm:pt modelId="{EA3BC904-5BA7-4BC0-97BD-C3BA044E3B47}" type="pres">
      <dgm:prSet presAssocID="{05B545A1-FF27-4937-AB63-AB2D0F1ADE0B}" presName="compNode" presStyleCnt="0"/>
      <dgm:spPr/>
    </dgm:pt>
    <dgm:pt modelId="{5C018F18-69B0-45CB-B416-72A98932E4DA}" type="pres">
      <dgm:prSet presAssocID="{05B545A1-FF27-4937-AB63-AB2D0F1ADE0B}" presName="pict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onnections with solid fill"/>
        </a:ext>
      </dgm:extLst>
    </dgm:pt>
    <dgm:pt modelId="{A66BE4BE-4249-40E7-B784-0F0F8161EF36}" type="pres">
      <dgm:prSet presAssocID="{05B545A1-FF27-4937-AB63-AB2D0F1ADE0B}" presName="textRect" presStyleLbl="revTx" presStyleIdx="1" presStyleCnt="3">
        <dgm:presLayoutVars>
          <dgm:bulletEnabled val="1"/>
        </dgm:presLayoutVars>
      </dgm:prSet>
      <dgm:spPr/>
    </dgm:pt>
    <dgm:pt modelId="{38F33126-E702-40E0-9B91-B3EAA340A5CD}" type="pres">
      <dgm:prSet presAssocID="{6FD2365B-37E9-4FAD-9F28-20A1A351A11B}" presName="sibTrans" presStyleLbl="sibTrans2D1" presStyleIdx="0" presStyleCnt="0"/>
      <dgm:spPr/>
    </dgm:pt>
    <dgm:pt modelId="{D9E6576A-A5FE-4E1C-9022-84F262AF6777}" type="pres">
      <dgm:prSet presAssocID="{EE2D99AF-5629-4A1D-B143-1076A6CC254A}" presName="compNode" presStyleCnt="0"/>
      <dgm:spPr/>
    </dgm:pt>
    <dgm:pt modelId="{E3431395-5B8A-4BC6-B193-CD4CB217FE38}" type="pres">
      <dgm:prSet presAssocID="{EE2D99AF-5629-4A1D-B143-1076A6CC254A}" presName="pict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Vlog with solid fill"/>
        </a:ext>
      </dgm:extLst>
    </dgm:pt>
    <dgm:pt modelId="{9783147B-8BDD-4DCD-B07A-2B477124E39E}" type="pres">
      <dgm:prSet presAssocID="{EE2D99AF-5629-4A1D-B143-1076A6CC254A}" presName="textRect" presStyleLbl="revTx" presStyleIdx="2" presStyleCnt="3">
        <dgm:presLayoutVars>
          <dgm:bulletEnabled val="1"/>
        </dgm:presLayoutVars>
      </dgm:prSet>
      <dgm:spPr/>
    </dgm:pt>
  </dgm:ptLst>
  <dgm:cxnLst>
    <dgm:cxn modelId="{B19F7018-9138-401B-A267-94E2717E508C}" type="presOf" srcId="{1B3BC8F9-61F5-486F-9D15-10CA1385C0ED}" destId="{D3F91476-B652-408D-BBFF-925A3B9515A3}" srcOrd="0" destOrd="0" presId="urn:microsoft.com/office/officeart/2005/8/layout/pList1"/>
    <dgm:cxn modelId="{B2C3531E-E249-43F9-98F4-E59B7DAE0B1E}" type="presOf" srcId="{EE2D99AF-5629-4A1D-B143-1076A6CC254A}" destId="{9783147B-8BDD-4DCD-B07A-2B477124E39E}" srcOrd="0" destOrd="0" presId="urn:microsoft.com/office/officeart/2005/8/layout/pList1"/>
    <dgm:cxn modelId="{93C1E949-AB36-4CDB-8704-95A4746E706A}" srcId="{A2D3F274-5315-4FA4-88D3-706796BD94E7}" destId="{EE2D99AF-5629-4A1D-B143-1076A6CC254A}" srcOrd="2" destOrd="0" parTransId="{1EEC77D3-09D0-435A-95F5-D2BE70A11768}" sibTransId="{9CED6A27-D2DA-480B-9BE6-0ECD2F84E423}"/>
    <dgm:cxn modelId="{E3C38D4F-10A9-4860-AC17-66F7F17FA495}" srcId="{A2D3F274-5315-4FA4-88D3-706796BD94E7}" destId="{05B545A1-FF27-4937-AB63-AB2D0F1ADE0B}" srcOrd="1" destOrd="0" parTransId="{06974E96-A105-4B98-BDD5-0DAE1F6E9359}" sibTransId="{6FD2365B-37E9-4FAD-9F28-20A1A351A11B}"/>
    <dgm:cxn modelId="{82977E8C-E1EF-4B1E-8C76-BD62D8F860ED}" srcId="{A2D3F274-5315-4FA4-88D3-706796BD94E7}" destId="{1B3BC8F9-61F5-486F-9D15-10CA1385C0ED}" srcOrd="0" destOrd="0" parTransId="{B2044612-788F-4BE4-8BD2-F3EBF774474A}" sibTransId="{0F0014F5-DF58-49D5-A11C-3D1A8293230C}"/>
    <dgm:cxn modelId="{256A969D-3DBD-4CC6-99AC-CAC103AAFAD1}" type="presOf" srcId="{05B545A1-FF27-4937-AB63-AB2D0F1ADE0B}" destId="{A66BE4BE-4249-40E7-B784-0F0F8161EF36}" srcOrd="0" destOrd="0" presId="urn:microsoft.com/office/officeart/2005/8/layout/pList1"/>
    <dgm:cxn modelId="{64D452A8-BE15-4A76-8E74-378668520C0F}" type="presOf" srcId="{A2D3F274-5315-4FA4-88D3-706796BD94E7}" destId="{A3F8B439-0D6D-4F46-AFFC-DC1614286FBA}" srcOrd="0" destOrd="0" presId="urn:microsoft.com/office/officeart/2005/8/layout/pList1"/>
    <dgm:cxn modelId="{24C45DBA-ABD2-425E-878A-7745B574DD8A}" type="presOf" srcId="{0F0014F5-DF58-49D5-A11C-3D1A8293230C}" destId="{88548D74-68A7-4FB8-8B88-6414B6E0B905}" srcOrd="0" destOrd="0" presId="urn:microsoft.com/office/officeart/2005/8/layout/pList1"/>
    <dgm:cxn modelId="{F6F32DF6-BA3B-4797-8A4A-662F92836536}" type="presOf" srcId="{6FD2365B-37E9-4FAD-9F28-20A1A351A11B}" destId="{38F33126-E702-40E0-9B91-B3EAA340A5CD}" srcOrd="0" destOrd="0" presId="urn:microsoft.com/office/officeart/2005/8/layout/pList1"/>
    <dgm:cxn modelId="{F2049DE8-FBB9-4664-8A80-80C9E94215BA}" type="presParOf" srcId="{A3F8B439-0D6D-4F46-AFFC-DC1614286FBA}" destId="{67C555B8-A82B-4CBA-83A5-F0D46A09D14C}" srcOrd="0" destOrd="0" presId="urn:microsoft.com/office/officeart/2005/8/layout/pList1"/>
    <dgm:cxn modelId="{EDAAE7CB-C35D-4730-BE1F-EA7FF54E4D2B}" type="presParOf" srcId="{67C555B8-A82B-4CBA-83A5-F0D46A09D14C}" destId="{4CCA07AE-47DC-4E8B-A5E7-B3CB49928845}" srcOrd="0" destOrd="0" presId="urn:microsoft.com/office/officeart/2005/8/layout/pList1"/>
    <dgm:cxn modelId="{8660830D-86DD-42C1-9FB1-F84C06F635F4}" type="presParOf" srcId="{67C555B8-A82B-4CBA-83A5-F0D46A09D14C}" destId="{D3F91476-B652-408D-BBFF-925A3B9515A3}" srcOrd="1" destOrd="0" presId="urn:microsoft.com/office/officeart/2005/8/layout/pList1"/>
    <dgm:cxn modelId="{AA7D371B-33FE-4E48-8CCA-0BF8A12ECEEE}" type="presParOf" srcId="{A3F8B439-0D6D-4F46-AFFC-DC1614286FBA}" destId="{88548D74-68A7-4FB8-8B88-6414B6E0B905}" srcOrd="1" destOrd="0" presId="urn:microsoft.com/office/officeart/2005/8/layout/pList1"/>
    <dgm:cxn modelId="{9C09CBB3-1DE7-458C-A076-641682410F74}" type="presParOf" srcId="{A3F8B439-0D6D-4F46-AFFC-DC1614286FBA}" destId="{EA3BC904-5BA7-4BC0-97BD-C3BA044E3B47}" srcOrd="2" destOrd="0" presId="urn:microsoft.com/office/officeart/2005/8/layout/pList1"/>
    <dgm:cxn modelId="{18777BD1-B27B-4B10-B1C5-64E2E82CBF25}" type="presParOf" srcId="{EA3BC904-5BA7-4BC0-97BD-C3BA044E3B47}" destId="{5C018F18-69B0-45CB-B416-72A98932E4DA}" srcOrd="0" destOrd="0" presId="urn:microsoft.com/office/officeart/2005/8/layout/pList1"/>
    <dgm:cxn modelId="{A5636761-93DD-4AC3-A83A-C89A39D3B403}" type="presParOf" srcId="{EA3BC904-5BA7-4BC0-97BD-C3BA044E3B47}" destId="{A66BE4BE-4249-40E7-B784-0F0F8161EF36}" srcOrd="1" destOrd="0" presId="urn:microsoft.com/office/officeart/2005/8/layout/pList1"/>
    <dgm:cxn modelId="{2ACFF47E-6924-4491-9F58-B8FCD7B63B93}" type="presParOf" srcId="{A3F8B439-0D6D-4F46-AFFC-DC1614286FBA}" destId="{38F33126-E702-40E0-9B91-B3EAA340A5CD}" srcOrd="3" destOrd="0" presId="urn:microsoft.com/office/officeart/2005/8/layout/pList1"/>
    <dgm:cxn modelId="{2044261A-E6AD-4A8A-85E0-260B8AB4C872}" type="presParOf" srcId="{A3F8B439-0D6D-4F46-AFFC-DC1614286FBA}" destId="{D9E6576A-A5FE-4E1C-9022-84F262AF6777}" srcOrd="4" destOrd="0" presId="urn:microsoft.com/office/officeart/2005/8/layout/pList1"/>
    <dgm:cxn modelId="{9F6565E7-D4D1-4F5C-BAA6-246D71A90F38}" type="presParOf" srcId="{D9E6576A-A5FE-4E1C-9022-84F262AF6777}" destId="{E3431395-5B8A-4BC6-B193-CD4CB217FE38}" srcOrd="0" destOrd="0" presId="urn:microsoft.com/office/officeart/2005/8/layout/pList1"/>
    <dgm:cxn modelId="{C68B00C8-F933-47D5-8532-566CF1948C2A}" type="presParOf" srcId="{D9E6576A-A5FE-4E1C-9022-84F262AF6777}" destId="{9783147B-8BDD-4DCD-B07A-2B477124E39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A22E1-378F-4E65-A451-7136AEAACCB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95CE615-CE0A-43B8-AC96-0AA3CBDB2C69}">
      <dgm:prSet phldrT="[Text]"/>
      <dgm:spPr/>
      <dgm:t>
        <a:bodyPr/>
        <a:lstStyle/>
        <a:p>
          <a:r>
            <a:rPr lang="en-US" dirty="0"/>
            <a:t>Timeliness of Service</a:t>
          </a:r>
        </a:p>
      </dgm:t>
    </dgm:pt>
    <dgm:pt modelId="{5AC5773A-24E4-447B-93DF-66F1EF8C6E69}" type="parTrans" cxnId="{6F06B587-20B6-4BD0-BF69-F1FAF1AC508C}">
      <dgm:prSet/>
      <dgm:spPr/>
      <dgm:t>
        <a:bodyPr/>
        <a:lstStyle/>
        <a:p>
          <a:endParaRPr lang="en-US"/>
        </a:p>
      </dgm:t>
    </dgm:pt>
    <dgm:pt modelId="{6A701F6D-1BA0-48B8-A0C4-BBFADB5363A6}" type="sibTrans" cxnId="{6F06B587-20B6-4BD0-BF69-F1FAF1AC508C}">
      <dgm:prSet/>
      <dgm:spPr/>
      <dgm:t>
        <a:bodyPr/>
        <a:lstStyle/>
        <a:p>
          <a:endParaRPr lang="en-US"/>
        </a:p>
      </dgm:t>
    </dgm:pt>
    <dgm:pt modelId="{7178F9A6-1107-4EA1-B362-06F5A5030D47}">
      <dgm:prSet phldrT="[Text]"/>
      <dgm:spPr/>
      <dgm:t>
        <a:bodyPr/>
        <a:lstStyle/>
        <a:p>
          <a:r>
            <a:rPr lang="en-US" dirty="0"/>
            <a:t>Open to New Intake</a:t>
          </a:r>
        </a:p>
      </dgm:t>
    </dgm:pt>
    <dgm:pt modelId="{17D2B921-21FB-4243-B001-EE6FDAAD9FD5}" type="parTrans" cxnId="{752B7729-34A6-4509-BE2D-A2955EEEF8E0}">
      <dgm:prSet/>
      <dgm:spPr/>
      <dgm:t>
        <a:bodyPr/>
        <a:lstStyle/>
        <a:p>
          <a:endParaRPr lang="en-US"/>
        </a:p>
      </dgm:t>
    </dgm:pt>
    <dgm:pt modelId="{F04BDE52-491A-43AA-98B6-07F09762944C}" type="sibTrans" cxnId="{752B7729-34A6-4509-BE2D-A2955EEEF8E0}">
      <dgm:prSet/>
      <dgm:spPr/>
      <dgm:t>
        <a:bodyPr/>
        <a:lstStyle/>
        <a:p>
          <a:endParaRPr lang="en-US"/>
        </a:p>
      </dgm:t>
    </dgm:pt>
    <dgm:pt modelId="{E8503F7A-7D95-4BB2-AF8E-E8545B4A85A8}">
      <dgm:prSet phldrT="[Text]"/>
      <dgm:spPr/>
      <dgm:t>
        <a:bodyPr/>
        <a:lstStyle/>
        <a:p>
          <a:r>
            <a:rPr lang="en-US" dirty="0"/>
            <a:t>Length of Waitlist</a:t>
          </a:r>
        </a:p>
      </dgm:t>
    </dgm:pt>
    <dgm:pt modelId="{800BE604-14A0-47D4-90DC-8EC8A1BDBE29}" type="parTrans" cxnId="{540EE43B-0757-4137-AB55-8B80436BB930}">
      <dgm:prSet/>
      <dgm:spPr/>
      <dgm:t>
        <a:bodyPr/>
        <a:lstStyle/>
        <a:p>
          <a:endParaRPr lang="en-US"/>
        </a:p>
      </dgm:t>
    </dgm:pt>
    <dgm:pt modelId="{90098FFC-54F7-410A-9823-AC550F9AD08A}" type="sibTrans" cxnId="{540EE43B-0757-4137-AB55-8B80436BB930}">
      <dgm:prSet/>
      <dgm:spPr/>
      <dgm:t>
        <a:bodyPr/>
        <a:lstStyle/>
        <a:p>
          <a:endParaRPr lang="en-US"/>
        </a:p>
      </dgm:t>
    </dgm:pt>
    <dgm:pt modelId="{D17239DD-31B6-44CE-A873-DDD1F189830D}">
      <dgm:prSet phldrT="[Text]"/>
      <dgm:spPr/>
      <dgm:t>
        <a:bodyPr/>
        <a:lstStyle/>
        <a:p>
          <a:r>
            <a:rPr lang="en-US" dirty="0"/>
            <a:t>Time to Intake</a:t>
          </a:r>
        </a:p>
      </dgm:t>
    </dgm:pt>
    <dgm:pt modelId="{6BF342A8-90A4-4730-92F7-7ACD0EFA370F}" type="parTrans" cxnId="{D9CDA9A2-ACD8-4CB1-8D4A-60F498208828}">
      <dgm:prSet/>
      <dgm:spPr/>
      <dgm:t>
        <a:bodyPr/>
        <a:lstStyle/>
        <a:p>
          <a:endParaRPr lang="en-US"/>
        </a:p>
      </dgm:t>
    </dgm:pt>
    <dgm:pt modelId="{09BF4E17-F2CA-4D70-A8C1-65BBA5CEA669}" type="sibTrans" cxnId="{D9CDA9A2-ACD8-4CB1-8D4A-60F498208828}">
      <dgm:prSet/>
      <dgm:spPr/>
      <dgm:t>
        <a:bodyPr/>
        <a:lstStyle/>
        <a:p>
          <a:endParaRPr lang="en-US"/>
        </a:p>
      </dgm:t>
    </dgm:pt>
    <dgm:pt modelId="{1B423DB9-0F7B-4601-842B-92DC694A81B7}">
      <dgm:prSet phldrT="[Text]"/>
      <dgm:spPr/>
      <dgm:t>
        <a:bodyPr/>
        <a:lstStyle/>
        <a:p>
          <a:r>
            <a:rPr lang="en-US" dirty="0"/>
            <a:t>Time to Treatment</a:t>
          </a:r>
        </a:p>
      </dgm:t>
    </dgm:pt>
    <dgm:pt modelId="{99B4EFED-B3FD-4C08-8F42-186BBBBE7C12}" type="parTrans" cxnId="{F6143000-4C27-4CB3-ACBB-DEA521A04AF8}">
      <dgm:prSet/>
      <dgm:spPr/>
      <dgm:t>
        <a:bodyPr/>
        <a:lstStyle/>
        <a:p>
          <a:endParaRPr lang="en-US"/>
        </a:p>
      </dgm:t>
    </dgm:pt>
    <dgm:pt modelId="{7F4B7118-F57C-4D05-9AE9-17F48FE285C9}" type="sibTrans" cxnId="{F6143000-4C27-4CB3-ACBB-DEA521A04AF8}">
      <dgm:prSet/>
      <dgm:spPr/>
      <dgm:t>
        <a:bodyPr/>
        <a:lstStyle/>
        <a:p>
          <a:endParaRPr lang="en-US"/>
        </a:p>
      </dgm:t>
    </dgm:pt>
    <dgm:pt modelId="{3A8E8A74-76AB-4434-8124-5EB70D0DE60B}">
      <dgm:prSet phldrT="[Text]"/>
      <dgm:spPr/>
      <dgm:t>
        <a:bodyPr/>
        <a:lstStyle/>
        <a:p>
          <a:r>
            <a:rPr lang="en-US" dirty="0"/>
            <a:t>Benefit Coverage</a:t>
          </a:r>
        </a:p>
      </dgm:t>
    </dgm:pt>
    <dgm:pt modelId="{5EACD255-68DB-4F5B-BB7C-65B542EF226D}" type="parTrans" cxnId="{80152498-1D22-450D-814E-0F477324B198}">
      <dgm:prSet/>
      <dgm:spPr/>
      <dgm:t>
        <a:bodyPr/>
        <a:lstStyle/>
        <a:p>
          <a:endParaRPr lang="en-US"/>
        </a:p>
      </dgm:t>
    </dgm:pt>
    <dgm:pt modelId="{62E9C0E9-EF02-49CA-A0AB-D2E0298F1C78}" type="sibTrans" cxnId="{80152498-1D22-450D-814E-0F477324B198}">
      <dgm:prSet/>
      <dgm:spPr/>
      <dgm:t>
        <a:bodyPr/>
        <a:lstStyle/>
        <a:p>
          <a:endParaRPr lang="en-US"/>
        </a:p>
      </dgm:t>
    </dgm:pt>
    <dgm:pt modelId="{4D12A489-D5D1-4A69-9D17-2FB2508C4AF2}">
      <dgm:prSet phldrT="[Text]"/>
      <dgm:spPr/>
      <dgm:t>
        <a:bodyPr/>
        <a:lstStyle/>
        <a:p>
          <a:r>
            <a:rPr lang="en-US" dirty="0"/>
            <a:t>Inpatient, Outpatient, Emergency, Pharmacy</a:t>
          </a:r>
        </a:p>
      </dgm:t>
    </dgm:pt>
    <dgm:pt modelId="{27D880BC-4274-409A-B363-DEFA78A867BB}" type="parTrans" cxnId="{DC18DA59-D14F-461A-895C-1606070652C9}">
      <dgm:prSet/>
      <dgm:spPr/>
      <dgm:t>
        <a:bodyPr/>
        <a:lstStyle/>
        <a:p>
          <a:endParaRPr lang="en-US"/>
        </a:p>
      </dgm:t>
    </dgm:pt>
    <dgm:pt modelId="{38FF7D92-C424-4CDB-8E2B-43660ABA6FEF}" type="sibTrans" cxnId="{DC18DA59-D14F-461A-895C-1606070652C9}">
      <dgm:prSet/>
      <dgm:spPr/>
      <dgm:t>
        <a:bodyPr/>
        <a:lstStyle/>
        <a:p>
          <a:endParaRPr lang="en-US"/>
        </a:p>
      </dgm:t>
    </dgm:pt>
    <dgm:pt modelId="{589A3A15-298A-4E62-89DC-63A3E021A5F5}">
      <dgm:prSet phldrT="[Text]"/>
      <dgm:spPr/>
      <dgm:t>
        <a:bodyPr/>
        <a:lstStyle/>
        <a:p>
          <a:r>
            <a:rPr lang="en-US" dirty="0"/>
            <a:t>Service Authorization</a:t>
          </a:r>
        </a:p>
      </dgm:t>
    </dgm:pt>
    <dgm:pt modelId="{2C9F0CFF-C458-4658-A745-9ECC4D9E23EE}" type="parTrans" cxnId="{E0052767-4032-4742-812D-A9BC82F78953}">
      <dgm:prSet/>
      <dgm:spPr/>
      <dgm:t>
        <a:bodyPr/>
        <a:lstStyle/>
        <a:p>
          <a:endParaRPr lang="en-US"/>
        </a:p>
      </dgm:t>
    </dgm:pt>
    <dgm:pt modelId="{2901E503-131C-4EF1-ABAA-2B40DBA41511}" type="sibTrans" cxnId="{E0052767-4032-4742-812D-A9BC82F78953}">
      <dgm:prSet/>
      <dgm:spPr/>
      <dgm:t>
        <a:bodyPr/>
        <a:lstStyle/>
        <a:p>
          <a:endParaRPr lang="en-US"/>
        </a:p>
      </dgm:t>
    </dgm:pt>
    <dgm:pt modelId="{37EA4B2A-0F8F-473C-9CD4-847A38BC519A}">
      <dgm:prSet phldrT="[Text]"/>
      <dgm:spPr/>
      <dgm:t>
        <a:bodyPr/>
        <a:lstStyle/>
        <a:p>
          <a:r>
            <a:rPr lang="en-US" dirty="0"/>
            <a:t>Prior Authorization</a:t>
          </a:r>
        </a:p>
      </dgm:t>
    </dgm:pt>
    <dgm:pt modelId="{E27EA3AF-D53E-4970-8947-00600E1B25DD}" type="parTrans" cxnId="{627ADF65-980F-48A7-A69E-AB39D0863EC0}">
      <dgm:prSet/>
      <dgm:spPr/>
      <dgm:t>
        <a:bodyPr/>
        <a:lstStyle/>
        <a:p>
          <a:endParaRPr lang="en-US"/>
        </a:p>
      </dgm:t>
    </dgm:pt>
    <dgm:pt modelId="{49E70D1A-643B-4E85-83A6-E419A1DF0F98}" type="sibTrans" cxnId="{627ADF65-980F-48A7-A69E-AB39D0863EC0}">
      <dgm:prSet/>
      <dgm:spPr/>
      <dgm:t>
        <a:bodyPr/>
        <a:lstStyle/>
        <a:p>
          <a:endParaRPr lang="en-US"/>
        </a:p>
      </dgm:t>
    </dgm:pt>
    <dgm:pt modelId="{F51C54FB-9A1D-4DB0-8409-F07AC2243BFE}">
      <dgm:prSet phldrT="[Text]"/>
      <dgm:spPr/>
      <dgm:t>
        <a:bodyPr/>
        <a:lstStyle/>
        <a:p>
          <a:r>
            <a:rPr lang="en-US" dirty="0"/>
            <a:t>“Fail First” or “Step Therapy”</a:t>
          </a:r>
        </a:p>
      </dgm:t>
    </dgm:pt>
    <dgm:pt modelId="{94C59415-0E1F-4BEC-BDE4-AAD796AF2AA5}" type="parTrans" cxnId="{A4444A8C-4240-4F39-BEF3-3509B96B9860}">
      <dgm:prSet/>
      <dgm:spPr/>
      <dgm:t>
        <a:bodyPr/>
        <a:lstStyle/>
        <a:p>
          <a:endParaRPr lang="en-US"/>
        </a:p>
      </dgm:t>
    </dgm:pt>
    <dgm:pt modelId="{4C87672D-7ED5-42EE-869F-B20413F85F16}" type="sibTrans" cxnId="{A4444A8C-4240-4F39-BEF3-3509B96B9860}">
      <dgm:prSet/>
      <dgm:spPr/>
      <dgm:t>
        <a:bodyPr/>
        <a:lstStyle/>
        <a:p>
          <a:endParaRPr lang="en-US"/>
        </a:p>
      </dgm:t>
    </dgm:pt>
    <dgm:pt modelId="{AE43BEF1-FC9B-41BD-A54A-DCA4469FDC04}">
      <dgm:prSet phldrT="[Text]"/>
      <dgm:spPr/>
      <dgm:t>
        <a:bodyPr/>
        <a:lstStyle/>
        <a:p>
          <a:r>
            <a:rPr lang="en-US" dirty="0"/>
            <a:t>Utilization Management and Review</a:t>
          </a:r>
        </a:p>
      </dgm:t>
    </dgm:pt>
    <dgm:pt modelId="{92FFE7F4-2A66-4EA2-86E7-65C937E1F7AE}" type="parTrans" cxnId="{EAC9784C-A64A-4C76-9103-A6B66A2CFC41}">
      <dgm:prSet/>
      <dgm:spPr/>
      <dgm:t>
        <a:bodyPr/>
        <a:lstStyle/>
        <a:p>
          <a:endParaRPr lang="en-US"/>
        </a:p>
      </dgm:t>
    </dgm:pt>
    <dgm:pt modelId="{4E4B1148-8F94-457E-BA0F-9896C5FDCCC3}" type="sibTrans" cxnId="{EAC9784C-A64A-4C76-9103-A6B66A2CFC41}">
      <dgm:prSet/>
      <dgm:spPr/>
      <dgm:t>
        <a:bodyPr/>
        <a:lstStyle/>
        <a:p>
          <a:endParaRPr lang="en-US"/>
        </a:p>
      </dgm:t>
    </dgm:pt>
    <dgm:pt modelId="{09C7DDA6-6594-4FD6-9593-E968E4F8C491}" type="pres">
      <dgm:prSet presAssocID="{551A22E1-378F-4E65-A451-7136AEAACCB1}" presName="linear" presStyleCnt="0">
        <dgm:presLayoutVars>
          <dgm:animLvl val="lvl"/>
          <dgm:resizeHandles val="exact"/>
        </dgm:presLayoutVars>
      </dgm:prSet>
      <dgm:spPr/>
    </dgm:pt>
    <dgm:pt modelId="{BB7CD00F-2713-4B02-BACA-2FD081D26519}" type="pres">
      <dgm:prSet presAssocID="{3A8E8A74-76AB-4434-8124-5EB70D0DE60B}" presName="parentText" presStyleLbl="node1" presStyleIdx="0" presStyleCnt="3">
        <dgm:presLayoutVars>
          <dgm:chMax val="0"/>
          <dgm:bulletEnabled val="1"/>
        </dgm:presLayoutVars>
      </dgm:prSet>
      <dgm:spPr/>
    </dgm:pt>
    <dgm:pt modelId="{163B359D-BB5D-43EE-9E45-EACD8636239D}" type="pres">
      <dgm:prSet presAssocID="{3A8E8A74-76AB-4434-8124-5EB70D0DE60B}" presName="childText" presStyleLbl="revTx" presStyleIdx="0" presStyleCnt="3">
        <dgm:presLayoutVars>
          <dgm:bulletEnabled val="1"/>
        </dgm:presLayoutVars>
      </dgm:prSet>
      <dgm:spPr/>
    </dgm:pt>
    <dgm:pt modelId="{17721063-33E6-4BA1-AE55-A78082A7243F}" type="pres">
      <dgm:prSet presAssocID="{589A3A15-298A-4E62-89DC-63A3E021A5F5}" presName="parentText" presStyleLbl="node1" presStyleIdx="1" presStyleCnt="3">
        <dgm:presLayoutVars>
          <dgm:chMax val="0"/>
          <dgm:bulletEnabled val="1"/>
        </dgm:presLayoutVars>
      </dgm:prSet>
      <dgm:spPr/>
    </dgm:pt>
    <dgm:pt modelId="{CC7D8D39-CFBA-43DB-B360-28A6F977ADFB}" type="pres">
      <dgm:prSet presAssocID="{589A3A15-298A-4E62-89DC-63A3E021A5F5}" presName="childText" presStyleLbl="revTx" presStyleIdx="1" presStyleCnt="3">
        <dgm:presLayoutVars>
          <dgm:bulletEnabled val="1"/>
        </dgm:presLayoutVars>
      </dgm:prSet>
      <dgm:spPr/>
    </dgm:pt>
    <dgm:pt modelId="{AAB5397A-F5A5-4395-BA4E-7AA02A8B04F9}" type="pres">
      <dgm:prSet presAssocID="{C95CE615-CE0A-43B8-AC96-0AA3CBDB2C69}" presName="parentText" presStyleLbl="node1" presStyleIdx="2" presStyleCnt="3">
        <dgm:presLayoutVars>
          <dgm:chMax val="0"/>
          <dgm:bulletEnabled val="1"/>
        </dgm:presLayoutVars>
      </dgm:prSet>
      <dgm:spPr/>
    </dgm:pt>
    <dgm:pt modelId="{BA6AD19D-AAA4-41D8-A2DC-7DE18CE9EE81}" type="pres">
      <dgm:prSet presAssocID="{C95CE615-CE0A-43B8-AC96-0AA3CBDB2C69}" presName="childText" presStyleLbl="revTx" presStyleIdx="2" presStyleCnt="3">
        <dgm:presLayoutVars>
          <dgm:bulletEnabled val="1"/>
        </dgm:presLayoutVars>
      </dgm:prSet>
      <dgm:spPr/>
    </dgm:pt>
  </dgm:ptLst>
  <dgm:cxnLst>
    <dgm:cxn modelId="{F6143000-4C27-4CB3-ACBB-DEA521A04AF8}" srcId="{C95CE615-CE0A-43B8-AC96-0AA3CBDB2C69}" destId="{1B423DB9-0F7B-4601-842B-92DC694A81B7}" srcOrd="3" destOrd="0" parTransId="{99B4EFED-B3FD-4C08-8F42-186BBBBE7C12}" sibTransId="{7F4B7118-F57C-4D05-9AE9-17F48FE285C9}"/>
    <dgm:cxn modelId="{5CFEAB04-E483-406F-B77A-CE1E515E53E1}" type="presOf" srcId="{589A3A15-298A-4E62-89DC-63A3E021A5F5}" destId="{17721063-33E6-4BA1-AE55-A78082A7243F}" srcOrd="0" destOrd="0" presId="urn:microsoft.com/office/officeart/2005/8/layout/vList2"/>
    <dgm:cxn modelId="{E2AAD90C-C441-4EFE-AFC7-4F6FCA7608E1}" type="presOf" srcId="{AE43BEF1-FC9B-41BD-A54A-DCA4469FDC04}" destId="{CC7D8D39-CFBA-43DB-B360-28A6F977ADFB}" srcOrd="0" destOrd="0" presId="urn:microsoft.com/office/officeart/2005/8/layout/vList2"/>
    <dgm:cxn modelId="{9843431F-9C99-4610-AD67-EC2F75D75461}" type="presOf" srcId="{C95CE615-CE0A-43B8-AC96-0AA3CBDB2C69}" destId="{AAB5397A-F5A5-4395-BA4E-7AA02A8B04F9}" srcOrd="0" destOrd="0" presId="urn:microsoft.com/office/officeart/2005/8/layout/vList2"/>
    <dgm:cxn modelId="{752B7729-34A6-4509-BE2D-A2955EEEF8E0}" srcId="{C95CE615-CE0A-43B8-AC96-0AA3CBDB2C69}" destId="{7178F9A6-1107-4EA1-B362-06F5A5030D47}" srcOrd="0" destOrd="0" parTransId="{17D2B921-21FB-4243-B001-EE6FDAAD9FD5}" sibTransId="{F04BDE52-491A-43AA-98B6-07F09762944C}"/>
    <dgm:cxn modelId="{540EE43B-0757-4137-AB55-8B80436BB930}" srcId="{C95CE615-CE0A-43B8-AC96-0AA3CBDB2C69}" destId="{E8503F7A-7D95-4BB2-AF8E-E8545B4A85A8}" srcOrd="1" destOrd="0" parTransId="{800BE604-14A0-47D4-90DC-8EC8A1BDBE29}" sibTransId="{90098FFC-54F7-410A-9823-AC550F9AD08A}"/>
    <dgm:cxn modelId="{905ACA5B-0D43-4B97-B9E3-3450C874D094}" type="presOf" srcId="{7178F9A6-1107-4EA1-B362-06F5A5030D47}" destId="{BA6AD19D-AAA4-41D8-A2DC-7DE18CE9EE81}" srcOrd="0" destOrd="0" presId="urn:microsoft.com/office/officeart/2005/8/layout/vList2"/>
    <dgm:cxn modelId="{627ADF65-980F-48A7-A69E-AB39D0863EC0}" srcId="{589A3A15-298A-4E62-89DC-63A3E021A5F5}" destId="{37EA4B2A-0F8F-473C-9CD4-847A38BC519A}" srcOrd="1" destOrd="0" parTransId="{E27EA3AF-D53E-4970-8947-00600E1B25DD}" sibTransId="{49E70D1A-643B-4E85-83A6-E419A1DF0F98}"/>
    <dgm:cxn modelId="{E0052767-4032-4742-812D-A9BC82F78953}" srcId="{551A22E1-378F-4E65-A451-7136AEAACCB1}" destId="{589A3A15-298A-4E62-89DC-63A3E021A5F5}" srcOrd="1" destOrd="0" parTransId="{2C9F0CFF-C458-4658-A745-9ECC4D9E23EE}" sibTransId="{2901E503-131C-4EF1-ABAA-2B40DBA41511}"/>
    <dgm:cxn modelId="{EAC9784C-A64A-4C76-9103-A6B66A2CFC41}" srcId="{589A3A15-298A-4E62-89DC-63A3E021A5F5}" destId="{AE43BEF1-FC9B-41BD-A54A-DCA4469FDC04}" srcOrd="0" destOrd="0" parTransId="{92FFE7F4-2A66-4EA2-86E7-65C937E1F7AE}" sibTransId="{4E4B1148-8F94-457E-BA0F-9896C5FDCCC3}"/>
    <dgm:cxn modelId="{6EBD1752-2484-4BDF-A66D-5CB64A20B9F4}" type="presOf" srcId="{1B423DB9-0F7B-4601-842B-92DC694A81B7}" destId="{BA6AD19D-AAA4-41D8-A2DC-7DE18CE9EE81}" srcOrd="0" destOrd="3" presId="urn:microsoft.com/office/officeart/2005/8/layout/vList2"/>
    <dgm:cxn modelId="{DC18DA59-D14F-461A-895C-1606070652C9}" srcId="{3A8E8A74-76AB-4434-8124-5EB70D0DE60B}" destId="{4D12A489-D5D1-4A69-9D17-2FB2508C4AF2}" srcOrd="0" destOrd="0" parTransId="{27D880BC-4274-409A-B363-DEFA78A867BB}" sibTransId="{38FF7D92-C424-4CDB-8E2B-43660ABA6FEF}"/>
    <dgm:cxn modelId="{6F06B587-20B6-4BD0-BF69-F1FAF1AC508C}" srcId="{551A22E1-378F-4E65-A451-7136AEAACCB1}" destId="{C95CE615-CE0A-43B8-AC96-0AA3CBDB2C69}" srcOrd="2" destOrd="0" parTransId="{5AC5773A-24E4-447B-93DF-66F1EF8C6E69}" sibTransId="{6A701F6D-1BA0-48B8-A0C4-BBFADB5363A6}"/>
    <dgm:cxn modelId="{A4444A8C-4240-4F39-BEF3-3509B96B9860}" srcId="{589A3A15-298A-4E62-89DC-63A3E021A5F5}" destId="{F51C54FB-9A1D-4DB0-8409-F07AC2243BFE}" srcOrd="2" destOrd="0" parTransId="{94C59415-0E1F-4BEC-BDE4-AAD796AF2AA5}" sibTransId="{4C87672D-7ED5-42EE-869F-B20413F85F16}"/>
    <dgm:cxn modelId="{76365595-001A-4510-8F33-87CA10ACF083}" type="presOf" srcId="{37EA4B2A-0F8F-473C-9CD4-847A38BC519A}" destId="{CC7D8D39-CFBA-43DB-B360-28A6F977ADFB}" srcOrd="0" destOrd="1" presId="urn:microsoft.com/office/officeart/2005/8/layout/vList2"/>
    <dgm:cxn modelId="{80152498-1D22-450D-814E-0F477324B198}" srcId="{551A22E1-378F-4E65-A451-7136AEAACCB1}" destId="{3A8E8A74-76AB-4434-8124-5EB70D0DE60B}" srcOrd="0" destOrd="0" parTransId="{5EACD255-68DB-4F5B-BB7C-65B542EF226D}" sibTransId="{62E9C0E9-EF02-49CA-A0AB-D2E0298F1C78}"/>
    <dgm:cxn modelId="{D9CDA9A2-ACD8-4CB1-8D4A-60F498208828}" srcId="{C95CE615-CE0A-43B8-AC96-0AA3CBDB2C69}" destId="{D17239DD-31B6-44CE-A873-DDD1F189830D}" srcOrd="2" destOrd="0" parTransId="{6BF342A8-90A4-4730-92F7-7ACD0EFA370F}" sibTransId="{09BF4E17-F2CA-4D70-A8C1-65BBA5CEA669}"/>
    <dgm:cxn modelId="{C4CD04A6-C839-4B67-9DC4-24B4DED7E6A6}" type="presOf" srcId="{E8503F7A-7D95-4BB2-AF8E-E8545B4A85A8}" destId="{BA6AD19D-AAA4-41D8-A2DC-7DE18CE9EE81}" srcOrd="0" destOrd="1" presId="urn:microsoft.com/office/officeart/2005/8/layout/vList2"/>
    <dgm:cxn modelId="{970A37CB-1EE0-4831-990E-008FBE0B3348}" type="presOf" srcId="{551A22E1-378F-4E65-A451-7136AEAACCB1}" destId="{09C7DDA6-6594-4FD6-9593-E968E4F8C491}" srcOrd="0" destOrd="0" presId="urn:microsoft.com/office/officeart/2005/8/layout/vList2"/>
    <dgm:cxn modelId="{995268D5-A981-4C63-AC7A-FF3E5AE6BE95}" type="presOf" srcId="{F51C54FB-9A1D-4DB0-8409-F07AC2243BFE}" destId="{CC7D8D39-CFBA-43DB-B360-28A6F977ADFB}" srcOrd="0" destOrd="2" presId="urn:microsoft.com/office/officeart/2005/8/layout/vList2"/>
    <dgm:cxn modelId="{06C3ECD5-443D-4EF5-AEE9-67CBF49CC1BE}" type="presOf" srcId="{4D12A489-D5D1-4A69-9D17-2FB2508C4AF2}" destId="{163B359D-BB5D-43EE-9E45-EACD8636239D}" srcOrd="0" destOrd="0" presId="urn:microsoft.com/office/officeart/2005/8/layout/vList2"/>
    <dgm:cxn modelId="{21F043D9-E9DD-40B1-BA55-9D44E87E74A0}" type="presOf" srcId="{3A8E8A74-76AB-4434-8124-5EB70D0DE60B}" destId="{BB7CD00F-2713-4B02-BACA-2FD081D26519}" srcOrd="0" destOrd="0" presId="urn:microsoft.com/office/officeart/2005/8/layout/vList2"/>
    <dgm:cxn modelId="{078704F1-ED4B-4968-A9E2-0C57C1C8A05C}" type="presOf" srcId="{D17239DD-31B6-44CE-A873-DDD1F189830D}" destId="{BA6AD19D-AAA4-41D8-A2DC-7DE18CE9EE81}" srcOrd="0" destOrd="2" presId="urn:microsoft.com/office/officeart/2005/8/layout/vList2"/>
    <dgm:cxn modelId="{C4284149-492C-4C14-A57C-F26C09CD06AD}" type="presParOf" srcId="{09C7DDA6-6594-4FD6-9593-E968E4F8C491}" destId="{BB7CD00F-2713-4B02-BACA-2FD081D26519}" srcOrd="0" destOrd="0" presId="urn:microsoft.com/office/officeart/2005/8/layout/vList2"/>
    <dgm:cxn modelId="{4D8FA735-8DCF-4F4E-9724-D2371FEA1CF1}" type="presParOf" srcId="{09C7DDA6-6594-4FD6-9593-E968E4F8C491}" destId="{163B359D-BB5D-43EE-9E45-EACD8636239D}" srcOrd="1" destOrd="0" presId="urn:microsoft.com/office/officeart/2005/8/layout/vList2"/>
    <dgm:cxn modelId="{DE7AE7E3-C03A-4472-BE41-BBA947825E4C}" type="presParOf" srcId="{09C7DDA6-6594-4FD6-9593-E968E4F8C491}" destId="{17721063-33E6-4BA1-AE55-A78082A7243F}" srcOrd="2" destOrd="0" presId="urn:microsoft.com/office/officeart/2005/8/layout/vList2"/>
    <dgm:cxn modelId="{C1DE1874-A027-4BCA-92BE-762F0BF9B603}" type="presParOf" srcId="{09C7DDA6-6594-4FD6-9593-E968E4F8C491}" destId="{CC7D8D39-CFBA-43DB-B360-28A6F977ADFB}" srcOrd="3" destOrd="0" presId="urn:microsoft.com/office/officeart/2005/8/layout/vList2"/>
    <dgm:cxn modelId="{0A5115EA-D034-48B7-87F0-A1EB97D13F11}" type="presParOf" srcId="{09C7DDA6-6594-4FD6-9593-E968E4F8C491}" destId="{AAB5397A-F5A5-4395-BA4E-7AA02A8B04F9}" srcOrd="4" destOrd="0" presId="urn:microsoft.com/office/officeart/2005/8/layout/vList2"/>
    <dgm:cxn modelId="{D71EB040-E02A-46F3-B741-C1A985A4B49B}" type="presParOf" srcId="{09C7DDA6-6594-4FD6-9593-E968E4F8C491}" destId="{BA6AD19D-AAA4-41D8-A2DC-7DE18CE9EE8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3F274-5315-4FA4-88D3-706796BD94E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B3BC8F9-61F5-486F-9D15-10CA1385C0ED}">
      <dgm:prSet phldrT="[Text]"/>
      <dgm:spPr/>
      <dgm:t>
        <a:bodyPr/>
        <a:lstStyle/>
        <a:p>
          <a:r>
            <a:rPr lang="en-US" dirty="0"/>
            <a:t>Access</a:t>
          </a:r>
        </a:p>
      </dgm:t>
    </dgm:pt>
    <dgm:pt modelId="{B2044612-788F-4BE4-8BD2-F3EBF774474A}" type="parTrans" cxnId="{82977E8C-E1EF-4B1E-8C76-BD62D8F860ED}">
      <dgm:prSet/>
      <dgm:spPr/>
      <dgm:t>
        <a:bodyPr/>
        <a:lstStyle/>
        <a:p>
          <a:endParaRPr lang="en-US"/>
        </a:p>
      </dgm:t>
    </dgm:pt>
    <dgm:pt modelId="{0F0014F5-DF58-49D5-A11C-3D1A8293230C}" type="sibTrans" cxnId="{82977E8C-E1EF-4B1E-8C76-BD62D8F860ED}">
      <dgm:prSet/>
      <dgm:spPr/>
      <dgm:t>
        <a:bodyPr/>
        <a:lstStyle/>
        <a:p>
          <a:endParaRPr lang="en-US"/>
        </a:p>
      </dgm:t>
    </dgm:pt>
    <dgm:pt modelId="{A3F8B439-0D6D-4F46-AFFC-DC1614286FBA}" type="pres">
      <dgm:prSet presAssocID="{A2D3F274-5315-4FA4-88D3-706796BD94E7}" presName="Name0" presStyleCnt="0">
        <dgm:presLayoutVars>
          <dgm:dir/>
          <dgm:resizeHandles val="exact"/>
        </dgm:presLayoutVars>
      </dgm:prSet>
      <dgm:spPr/>
    </dgm:pt>
    <dgm:pt modelId="{67C555B8-A82B-4CBA-83A5-F0D46A09D14C}" type="pres">
      <dgm:prSet presAssocID="{1B3BC8F9-61F5-486F-9D15-10CA1385C0ED}" presName="compNode" presStyleCnt="0"/>
      <dgm:spPr/>
    </dgm:pt>
    <dgm:pt modelId="{4CCA07AE-47DC-4E8B-A5E7-B3CB49928845}" type="pres">
      <dgm:prSet presAssocID="{1B3BC8F9-61F5-486F-9D15-10CA1385C0ED}" presName="pict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Door Open with solid fill"/>
        </a:ext>
      </dgm:extLst>
    </dgm:pt>
    <dgm:pt modelId="{D3F91476-B652-408D-BBFF-925A3B9515A3}" type="pres">
      <dgm:prSet presAssocID="{1B3BC8F9-61F5-486F-9D15-10CA1385C0ED}" presName="textRect" presStyleLbl="revTx" presStyleIdx="0" presStyleCnt="1">
        <dgm:presLayoutVars>
          <dgm:bulletEnabled val="1"/>
        </dgm:presLayoutVars>
      </dgm:prSet>
      <dgm:spPr/>
    </dgm:pt>
  </dgm:ptLst>
  <dgm:cxnLst>
    <dgm:cxn modelId="{B19F7018-9138-401B-A267-94E2717E508C}" type="presOf" srcId="{1B3BC8F9-61F5-486F-9D15-10CA1385C0ED}" destId="{D3F91476-B652-408D-BBFF-925A3B9515A3}" srcOrd="0" destOrd="0" presId="urn:microsoft.com/office/officeart/2005/8/layout/pList1"/>
    <dgm:cxn modelId="{82977E8C-E1EF-4B1E-8C76-BD62D8F860ED}" srcId="{A2D3F274-5315-4FA4-88D3-706796BD94E7}" destId="{1B3BC8F9-61F5-486F-9D15-10CA1385C0ED}" srcOrd="0" destOrd="0" parTransId="{B2044612-788F-4BE4-8BD2-F3EBF774474A}" sibTransId="{0F0014F5-DF58-49D5-A11C-3D1A8293230C}"/>
    <dgm:cxn modelId="{64D452A8-BE15-4A76-8E74-378668520C0F}" type="presOf" srcId="{A2D3F274-5315-4FA4-88D3-706796BD94E7}" destId="{A3F8B439-0D6D-4F46-AFFC-DC1614286FBA}" srcOrd="0" destOrd="0" presId="urn:microsoft.com/office/officeart/2005/8/layout/pList1"/>
    <dgm:cxn modelId="{F2049DE8-FBB9-4664-8A80-80C9E94215BA}" type="presParOf" srcId="{A3F8B439-0D6D-4F46-AFFC-DC1614286FBA}" destId="{67C555B8-A82B-4CBA-83A5-F0D46A09D14C}" srcOrd="0" destOrd="0" presId="urn:microsoft.com/office/officeart/2005/8/layout/pList1"/>
    <dgm:cxn modelId="{EDAAE7CB-C35D-4730-BE1F-EA7FF54E4D2B}" type="presParOf" srcId="{67C555B8-A82B-4CBA-83A5-F0D46A09D14C}" destId="{4CCA07AE-47DC-4E8B-A5E7-B3CB49928845}" srcOrd="0" destOrd="0" presId="urn:microsoft.com/office/officeart/2005/8/layout/pList1"/>
    <dgm:cxn modelId="{8660830D-86DD-42C1-9FB1-F84C06F635F4}" type="presParOf" srcId="{67C555B8-A82B-4CBA-83A5-F0D46A09D14C}" destId="{D3F91476-B652-408D-BBFF-925A3B9515A3}"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D3F274-5315-4FA4-88D3-706796BD94E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5B545A1-FF27-4937-AB63-AB2D0F1ADE0B}">
      <dgm:prSet phldrT="[Text]"/>
      <dgm:spPr/>
      <dgm:t>
        <a:bodyPr/>
        <a:lstStyle/>
        <a:p>
          <a:r>
            <a:rPr lang="en-US" dirty="0"/>
            <a:t>Network Adequacy</a:t>
          </a:r>
        </a:p>
      </dgm:t>
    </dgm:pt>
    <dgm:pt modelId="{06974E96-A105-4B98-BDD5-0DAE1F6E9359}" type="parTrans" cxnId="{E3C38D4F-10A9-4860-AC17-66F7F17FA495}">
      <dgm:prSet/>
      <dgm:spPr/>
      <dgm:t>
        <a:bodyPr/>
        <a:lstStyle/>
        <a:p>
          <a:endParaRPr lang="en-US"/>
        </a:p>
      </dgm:t>
    </dgm:pt>
    <dgm:pt modelId="{6FD2365B-37E9-4FAD-9F28-20A1A351A11B}" type="sibTrans" cxnId="{E3C38D4F-10A9-4860-AC17-66F7F17FA495}">
      <dgm:prSet/>
      <dgm:spPr/>
      <dgm:t>
        <a:bodyPr/>
        <a:lstStyle/>
        <a:p>
          <a:endParaRPr lang="en-US"/>
        </a:p>
      </dgm:t>
    </dgm:pt>
    <dgm:pt modelId="{A3F8B439-0D6D-4F46-AFFC-DC1614286FBA}" type="pres">
      <dgm:prSet presAssocID="{A2D3F274-5315-4FA4-88D3-706796BD94E7}" presName="Name0" presStyleCnt="0">
        <dgm:presLayoutVars>
          <dgm:dir/>
          <dgm:resizeHandles val="exact"/>
        </dgm:presLayoutVars>
      </dgm:prSet>
      <dgm:spPr/>
    </dgm:pt>
    <dgm:pt modelId="{EA3BC904-5BA7-4BC0-97BD-C3BA044E3B47}" type="pres">
      <dgm:prSet presAssocID="{05B545A1-FF27-4937-AB63-AB2D0F1ADE0B}" presName="compNode" presStyleCnt="0"/>
      <dgm:spPr/>
    </dgm:pt>
    <dgm:pt modelId="{5C018F18-69B0-45CB-B416-72A98932E4DA}" type="pres">
      <dgm:prSet presAssocID="{05B545A1-FF27-4937-AB63-AB2D0F1ADE0B}" presName="pict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Connections with solid fill"/>
        </a:ext>
      </dgm:extLst>
    </dgm:pt>
    <dgm:pt modelId="{A66BE4BE-4249-40E7-B784-0F0F8161EF36}" type="pres">
      <dgm:prSet presAssocID="{05B545A1-FF27-4937-AB63-AB2D0F1ADE0B}" presName="textRect" presStyleLbl="revTx" presStyleIdx="0" presStyleCnt="1">
        <dgm:presLayoutVars>
          <dgm:bulletEnabled val="1"/>
        </dgm:presLayoutVars>
      </dgm:prSet>
      <dgm:spPr/>
    </dgm:pt>
  </dgm:ptLst>
  <dgm:cxnLst>
    <dgm:cxn modelId="{E3C38D4F-10A9-4860-AC17-66F7F17FA495}" srcId="{A2D3F274-5315-4FA4-88D3-706796BD94E7}" destId="{05B545A1-FF27-4937-AB63-AB2D0F1ADE0B}" srcOrd="0" destOrd="0" parTransId="{06974E96-A105-4B98-BDD5-0DAE1F6E9359}" sibTransId="{6FD2365B-37E9-4FAD-9F28-20A1A351A11B}"/>
    <dgm:cxn modelId="{256A969D-3DBD-4CC6-99AC-CAC103AAFAD1}" type="presOf" srcId="{05B545A1-FF27-4937-AB63-AB2D0F1ADE0B}" destId="{A66BE4BE-4249-40E7-B784-0F0F8161EF36}" srcOrd="0" destOrd="0" presId="urn:microsoft.com/office/officeart/2005/8/layout/pList1"/>
    <dgm:cxn modelId="{64D452A8-BE15-4A76-8E74-378668520C0F}" type="presOf" srcId="{A2D3F274-5315-4FA4-88D3-706796BD94E7}" destId="{A3F8B439-0D6D-4F46-AFFC-DC1614286FBA}" srcOrd="0" destOrd="0" presId="urn:microsoft.com/office/officeart/2005/8/layout/pList1"/>
    <dgm:cxn modelId="{9C09CBB3-1DE7-458C-A076-641682410F74}" type="presParOf" srcId="{A3F8B439-0D6D-4F46-AFFC-DC1614286FBA}" destId="{EA3BC904-5BA7-4BC0-97BD-C3BA044E3B47}" srcOrd="0" destOrd="0" presId="urn:microsoft.com/office/officeart/2005/8/layout/pList1"/>
    <dgm:cxn modelId="{18777BD1-B27B-4B10-B1C5-64E2E82CBF25}" type="presParOf" srcId="{EA3BC904-5BA7-4BC0-97BD-C3BA044E3B47}" destId="{5C018F18-69B0-45CB-B416-72A98932E4DA}" srcOrd="0" destOrd="0" presId="urn:microsoft.com/office/officeart/2005/8/layout/pList1"/>
    <dgm:cxn modelId="{A5636761-93DD-4AC3-A83A-C89A39D3B403}" type="presParOf" srcId="{EA3BC904-5BA7-4BC0-97BD-C3BA044E3B47}" destId="{A66BE4BE-4249-40E7-B784-0F0F8161EF3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A22E1-378F-4E65-A451-7136AEAACCB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94B07C4-CA97-47EC-B71E-162A71D012DF}">
      <dgm:prSet phldrT="[Text]"/>
      <dgm:spPr/>
      <dgm:t>
        <a:bodyPr/>
        <a:lstStyle/>
        <a:p>
          <a:r>
            <a:rPr lang="en-US" dirty="0"/>
            <a:t>Travel Time and Distance</a:t>
          </a:r>
        </a:p>
      </dgm:t>
    </dgm:pt>
    <dgm:pt modelId="{ECFA3BAA-3238-46CC-89DD-D92DE6930344}" type="parTrans" cxnId="{608B6CAE-99EF-4827-9BF5-1B1A165B84DA}">
      <dgm:prSet/>
      <dgm:spPr/>
      <dgm:t>
        <a:bodyPr/>
        <a:lstStyle/>
        <a:p>
          <a:endParaRPr lang="en-US"/>
        </a:p>
      </dgm:t>
    </dgm:pt>
    <dgm:pt modelId="{AA849DA9-E02D-4211-BA67-097FC6FE8195}" type="sibTrans" cxnId="{608B6CAE-99EF-4827-9BF5-1B1A165B84DA}">
      <dgm:prSet/>
      <dgm:spPr/>
      <dgm:t>
        <a:bodyPr/>
        <a:lstStyle/>
        <a:p>
          <a:endParaRPr lang="en-US"/>
        </a:p>
      </dgm:t>
    </dgm:pt>
    <dgm:pt modelId="{F0A67259-B649-4B95-9212-1DC8FFF0A5ED}">
      <dgm:prSet phldrT="[Text]"/>
      <dgm:spPr/>
      <dgm:t>
        <a:bodyPr/>
        <a:lstStyle/>
        <a:p>
          <a:r>
            <a:rPr lang="en-US" dirty="0"/>
            <a:t>Healthcare Providers Available</a:t>
          </a:r>
        </a:p>
      </dgm:t>
    </dgm:pt>
    <dgm:pt modelId="{C1BFE675-176D-4C76-9CE6-5457E534A672}" type="parTrans" cxnId="{1F038E65-9488-4C57-A91D-8F9F5A12D8B2}">
      <dgm:prSet/>
      <dgm:spPr/>
      <dgm:t>
        <a:bodyPr/>
        <a:lstStyle/>
        <a:p>
          <a:endParaRPr lang="en-US"/>
        </a:p>
      </dgm:t>
    </dgm:pt>
    <dgm:pt modelId="{D1845462-1DE5-4437-9347-73F9FDA1ACF3}" type="sibTrans" cxnId="{1F038E65-9488-4C57-A91D-8F9F5A12D8B2}">
      <dgm:prSet/>
      <dgm:spPr/>
      <dgm:t>
        <a:bodyPr/>
        <a:lstStyle/>
        <a:p>
          <a:endParaRPr lang="en-US"/>
        </a:p>
      </dgm:t>
    </dgm:pt>
    <dgm:pt modelId="{09C7DDA6-6594-4FD6-9593-E968E4F8C491}" type="pres">
      <dgm:prSet presAssocID="{551A22E1-378F-4E65-A451-7136AEAACCB1}" presName="linear" presStyleCnt="0">
        <dgm:presLayoutVars>
          <dgm:animLvl val="lvl"/>
          <dgm:resizeHandles val="exact"/>
        </dgm:presLayoutVars>
      </dgm:prSet>
      <dgm:spPr/>
    </dgm:pt>
    <dgm:pt modelId="{1ADD3F41-94C3-4DD3-8076-626211139344}" type="pres">
      <dgm:prSet presAssocID="{E94B07C4-CA97-47EC-B71E-162A71D012DF}" presName="parentText" presStyleLbl="node1" presStyleIdx="0" presStyleCnt="2">
        <dgm:presLayoutVars>
          <dgm:chMax val="0"/>
          <dgm:bulletEnabled val="1"/>
        </dgm:presLayoutVars>
      </dgm:prSet>
      <dgm:spPr/>
    </dgm:pt>
    <dgm:pt modelId="{33BE48D4-A500-4D0D-967A-5964508D81B3}" type="pres">
      <dgm:prSet presAssocID="{AA849DA9-E02D-4211-BA67-097FC6FE8195}" presName="spacer" presStyleCnt="0"/>
      <dgm:spPr/>
    </dgm:pt>
    <dgm:pt modelId="{DD8B4696-5891-4BA0-B4D1-8CC2FA2AE614}" type="pres">
      <dgm:prSet presAssocID="{F0A67259-B649-4B95-9212-1DC8FFF0A5ED}" presName="parentText" presStyleLbl="node1" presStyleIdx="1" presStyleCnt="2">
        <dgm:presLayoutVars>
          <dgm:chMax val="0"/>
          <dgm:bulletEnabled val="1"/>
        </dgm:presLayoutVars>
      </dgm:prSet>
      <dgm:spPr/>
    </dgm:pt>
  </dgm:ptLst>
  <dgm:cxnLst>
    <dgm:cxn modelId="{1F038E65-9488-4C57-A91D-8F9F5A12D8B2}" srcId="{551A22E1-378F-4E65-A451-7136AEAACCB1}" destId="{F0A67259-B649-4B95-9212-1DC8FFF0A5ED}" srcOrd="1" destOrd="0" parTransId="{C1BFE675-176D-4C76-9CE6-5457E534A672}" sibTransId="{D1845462-1DE5-4437-9347-73F9FDA1ACF3}"/>
    <dgm:cxn modelId="{188515A6-6903-4C7D-B88E-92B50A869154}" type="presOf" srcId="{E94B07C4-CA97-47EC-B71E-162A71D012DF}" destId="{1ADD3F41-94C3-4DD3-8076-626211139344}" srcOrd="0" destOrd="0" presId="urn:microsoft.com/office/officeart/2005/8/layout/vList2"/>
    <dgm:cxn modelId="{608B6CAE-99EF-4827-9BF5-1B1A165B84DA}" srcId="{551A22E1-378F-4E65-A451-7136AEAACCB1}" destId="{E94B07C4-CA97-47EC-B71E-162A71D012DF}" srcOrd="0" destOrd="0" parTransId="{ECFA3BAA-3238-46CC-89DD-D92DE6930344}" sibTransId="{AA849DA9-E02D-4211-BA67-097FC6FE8195}"/>
    <dgm:cxn modelId="{970A37CB-1EE0-4831-990E-008FBE0B3348}" type="presOf" srcId="{551A22E1-378F-4E65-A451-7136AEAACCB1}" destId="{09C7DDA6-6594-4FD6-9593-E968E4F8C491}" srcOrd="0" destOrd="0" presId="urn:microsoft.com/office/officeart/2005/8/layout/vList2"/>
    <dgm:cxn modelId="{A1940ED9-8B0A-41AD-8571-EE514D43A05B}" type="presOf" srcId="{F0A67259-B649-4B95-9212-1DC8FFF0A5ED}" destId="{DD8B4696-5891-4BA0-B4D1-8CC2FA2AE614}" srcOrd="0" destOrd="0" presId="urn:microsoft.com/office/officeart/2005/8/layout/vList2"/>
    <dgm:cxn modelId="{C9933C63-EDB3-4B4F-AD5C-F5786DC1E6CE}" type="presParOf" srcId="{09C7DDA6-6594-4FD6-9593-E968E4F8C491}" destId="{1ADD3F41-94C3-4DD3-8076-626211139344}" srcOrd="0" destOrd="0" presId="urn:microsoft.com/office/officeart/2005/8/layout/vList2"/>
    <dgm:cxn modelId="{0DB0FCDA-F84D-415C-A32B-C2EB78C92848}" type="presParOf" srcId="{09C7DDA6-6594-4FD6-9593-E968E4F8C491}" destId="{33BE48D4-A500-4D0D-967A-5964508D81B3}" srcOrd="1" destOrd="0" presId="urn:microsoft.com/office/officeart/2005/8/layout/vList2"/>
    <dgm:cxn modelId="{AE0085AD-5DF0-4BE0-BD0A-634B6584B13D}" type="presParOf" srcId="{09C7DDA6-6594-4FD6-9593-E968E4F8C491}" destId="{DD8B4696-5891-4BA0-B4D1-8CC2FA2AE61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D3F274-5315-4FA4-88D3-706796BD94E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E2D99AF-5629-4A1D-B143-1076A6CC254A}">
      <dgm:prSet phldrT="[Text]"/>
      <dgm:spPr/>
      <dgm:t>
        <a:bodyPr/>
        <a:lstStyle/>
        <a:p>
          <a:r>
            <a:rPr lang="en-US" dirty="0"/>
            <a:t>Telehealth</a:t>
          </a:r>
        </a:p>
      </dgm:t>
    </dgm:pt>
    <dgm:pt modelId="{1EEC77D3-09D0-435A-95F5-D2BE70A11768}" type="parTrans" cxnId="{93C1E949-AB36-4CDB-8704-95A4746E706A}">
      <dgm:prSet/>
      <dgm:spPr/>
      <dgm:t>
        <a:bodyPr/>
        <a:lstStyle/>
        <a:p>
          <a:endParaRPr lang="en-US"/>
        </a:p>
      </dgm:t>
    </dgm:pt>
    <dgm:pt modelId="{9CED6A27-D2DA-480B-9BE6-0ECD2F84E423}" type="sibTrans" cxnId="{93C1E949-AB36-4CDB-8704-95A4746E706A}">
      <dgm:prSet/>
      <dgm:spPr/>
      <dgm:t>
        <a:bodyPr/>
        <a:lstStyle/>
        <a:p>
          <a:endParaRPr lang="en-US"/>
        </a:p>
      </dgm:t>
    </dgm:pt>
    <dgm:pt modelId="{A3F8B439-0D6D-4F46-AFFC-DC1614286FBA}" type="pres">
      <dgm:prSet presAssocID="{A2D3F274-5315-4FA4-88D3-706796BD94E7}" presName="Name0" presStyleCnt="0">
        <dgm:presLayoutVars>
          <dgm:dir/>
          <dgm:resizeHandles val="exact"/>
        </dgm:presLayoutVars>
      </dgm:prSet>
      <dgm:spPr/>
    </dgm:pt>
    <dgm:pt modelId="{D9E6576A-A5FE-4E1C-9022-84F262AF6777}" type="pres">
      <dgm:prSet presAssocID="{EE2D99AF-5629-4A1D-B143-1076A6CC254A}" presName="compNode" presStyleCnt="0"/>
      <dgm:spPr/>
    </dgm:pt>
    <dgm:pt modelId="{E3431395-5B8A-4BC6-B193-CD4CB217FE38}" type="pres">
      <dgm:prSet presAssocID="{EE2D99AF-5629-4A1D-B143-1076A6CC254A}"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Vlog with solid fill"/>
        </a:ext>
      </dgm:extLst>
    </dgm:pt>
    <dgm:pt modelId="{9783147B-8BDD-4DCD-B07A-2B477124E39E}" type="pres">
      <dgm:prSet presAssocID="{EE2D99AF-5629-4A1D-B143-1076A6CC254A}" presName="textRect" presStyleLbl="revTx" presStyleIdx="0" presStyleCnt="1">
        <dgm:presLayoutVars>
          <dgm:bulletEnabled val="1"/>
        </dgm:presLayoutVars>
      </dgm:prSet>
      <dgm:spPr/>
    </dgm:pt>
  </dgm:ptLst>
  <dgm:cxnLst>
    <dgm:cxn modelId="{B2C3531E-E249-43F9-98F4-E59B7DAE0B1E}" type="presOf" srcId="{EE2D99AF-5629-4A1D-B143-1076A6CC254A}" destId="{9783147B-8BDD-4DCD-B07A-2B477124E39E}" srcOrd="0" destOrd="0" presId="urn:microsoft.com/office/officeart/2005/8/layout/pList1"/>
    <dgm:cxn modelId="{93C1E949-AB36-4CDB-8704-95A4746E706A}" srcId="{A2D3F274-5315-4FA4-88D3-706796BD94E7}" destId="{EE2D99AF-5629-4A1D-B143-1076A6CC254A}" srcOrd="0" destOrd="0" parTransId="{1EEC77D3-09D0-435A-95F5-D2BE70A11768}" sibTransId="{9CED6A27-D2DA-480B-9BE6-0ECD2F84E423}"/>
    <dgm:cxn modelId="{64D452A8-BE15-4A76-8E74-378668520C0F}" type="presOf" srcId="{A2D3F274-5315-4FA4-88D3-706796BD94E7}" destId="{A3F8B439-0D6D-4F46-AFFC-DC1614286FBA}" srcOrd="0" destOrd="0" presId="urn:microsoft.com/office/officeart/2005/8/layout/pList1"/>
    <dgm:cxn modelId="{2044261A-E6AD-4A8A-85E0-260B8AB4C872}" type="presParOf" srcId="{A3F8B439-0D6D-4F46-AFFC-DC1614286FBA}" destId="{D9E6576A-A5FE-4E1C-9022-84F262AF6777}" srcOrd="0" destOrd="0" presId="urn:microsoft.com/office/officeart/2005/8/layout/pList1"/>
    <dgm:cxn modelId="{9F6565E7-D4D1-4F5C-BAA6-246D71A90F38}" type="presParOf" srcId="{D9E6576A-A5FE-4E1C-9022-84F262AF6777}" destId="{E3431395-5B8A-4BC6-B193-CD4CB217FE38}" srcOrd="0" destOrd="0" presId="urn:microsoft.com/office/officeart/2005/8/layout/pList1"/>
    <dgm:cxn modelId="{C68B00C8-F933-47D5-8532-566CF1948C2A}" type="presParOf" srcId="{D9E6576A-A5FE-4E1C-9022-84F262AF6777}" destId="{9783147B-8BDD-4DCD-B07A-2B477124E39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1A22E1-378F-4E65-A451-7136AEAACCB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94B07C4-CA97-47EC-B71E-162A71D012DF}">
      <dgm:prSet phldrT="[Text]"/>
      <dgm:spPr/>
      <dgm:t>
        <a:bodyPr/>
        <a:lstStyle/>
        <a:p>
          <a:r>
            <a:rPr lang="en-US" dirty="0"/>
            <a:t>Choice for In-Person or Telehealth</a:t>
          </a:r>
        </a:p>
      </dgm:t>
    </dgm:pt>
    <dgm:pt modelId="{ECFA3BAA-3238-46CC-89DD-D92DE6930344}" type="parTrans" cxnId="{608B6CAE-99EF-4827-9BF5-1B1A165B84DA}">
      <dgm:prSet/>
      <dgm:spPr/>
      <dgm:t>
        <a:bodyPr/>
        <a:lstStyle/>
        <a:p>
          <a:endParaRPr lang="en-US"/>
        </a:p>
      </dgm:t>
    </dgm:pt>
    <dgm:pt modelId="{AA849DA9-E02D-4211-BA67-097FC6FE8195}" type="sibTrans" cxnId="{608B6CAE-99EF-4827-9BF5-1B1A165B84DA}">
      <dgm:prSet/>
      <dgm:spPr/>
      <dgm:t>
        <a:bodyPr/>
        <a:lstStyle/>
        <a:p>
          <a:endParaRPr lang="en-US"/>
        </a:p>
      </dgm:t>
    </dgm:pt>
    <dgm:pt modelId="{F0A67259-B649-4B95-9212-1DC8FFF0A5ED}">
      <dgm:prSet phldrT="[Text]"/>
      <dgm:spPr/>
      <dgm:t>
        <a:bodyPr/>
        <a:lstStyle/>
        <a:p>
          <a:r>
            <a:rPr lang="en-US" dirty="0"/>
            <a:t>Co-Pays</a:t>
          </a:r>
        </a:p>
      </dgm:t>
    </dgm:pt>
    <dgm:pt modelId="{C1BFE675-176D-4C76-9CE6-5457E534A672}" type="parTrans" cxnId="{1F038E65-9488-4C57-A91D-8F9F5A12D8B2}">
      <dgm:prSet/>
      <dgm:spPr/>
      <dgm:t>
        <a:bodyPr/>
        <a:lstStyle/>
        <a:p>
          <a:endParaRPr lang="en-US"/>
        </a:p>
      </dgm:t>
    </dgm:pt>
    <dgm:pt modelId="{D1845462-1DE5-4437-9347-73F9FDA1ACF3}" type="sibTrans" cxnId="{1F038E65-9488-4C57-A91D-8F9F5A12D8B2}">
      <dgm:prSet/>
      <dgm:spPr/>
      <dgm:t>
        <a:bodyPr/>
        <a:lstStyle/>
        <a:p>
          <a:endParaRPr lang="en-US"/>
        </a:p>
      </dgm:t>
    </dgm:pt>
    <dgm:pt modelId="{106405E4-A32A-4CB4-8D13-59C43345A528}">
      <dgm:prSet phldrT="[Text]"/>
      <dgm:spPr/>
      <dgm:t>
        <a:bodyPr/>
        <a:lstStyle/>
        <a:p>
          <a:r>
            <a:rPr lang="en-US" dirty="0"/>
            <a:t>Provider Payment Rates</a:t>
          </a:r>
        </a:p>
      </dgm:t>
    </dgm:pt>
    <dgm:pt modelId="{2326A71A-769E-4638-86BC-1CB59946A742}" type="parTrans" cxnId="{B778EB81-8F42-4016-B35F-BABB2E10B6F0}">
      <dgm:prSet/>
      <dgm:spPr/>
      <dgm:t>
        <a:bodyPr/>
        <a:lstStyle/>
        <a:p>
          <a:endParaRPr lang="en-US"/>
        </a:p>
      </dgm:t>
    </dgm:pt>
    <dgm:pt modelId="{22850CC5-D16F-484E-97AD-8DB097AC900B}" type="sibTrans" cxnId="{B778EB81-8F42-4016-B35F-BABB2E10B6F0}">
      <dgm:prSet/>
      <dgm:spPr/>
      <dgm:t>
        <a:bodyPr/>
        <a:lstStyle/>
        <a:p>
          <a:endParaRPr lang="en-US"/>
        </a:p>
      </dgm:t>
    </dgm:pt>
    <dgm:pt modelId="{09C7DDA6-6594-4FD6-9593-E968E4F8C491}" type="pres">
      <dgm:prSet presAssocID="{551A22E1-378F-4E65-A451-7136AEAACCB1}" presName="linear" presStyleCnt="0">
        <dgm:presLayoutVars>
          <dgm:animLvl val="lvl"/>
          <dgm:resizeHandles val="exact"/>
        </dgm:presLayoutVars>
      </dgm:prSet>
      <dgm:spPr/>
    </dgm:pt>
    <dgm:pt modelId="{1ADD3F41-94C3-4DD3-8076-626211139344}" type="pres">
      <dgm:prSet presAssocID="{E94B07C4-CA97-47EC-B71E-162A71D012DF}" presName="parentText" presStyleLbl="node1" presStyleIdx="0" presStyleCnt="3">
        <dgm:presLayoutVars>
          <dgm:chMax val="0"/>
          <dgm:bulletEnabled val="1"/>
        </dgm:presLayoutVars>
      </dgm:prSet>
      <dgm:spPr/>
    </dgm:pt>
    <dgm:pt modelId="{33BE48D4-A500-4D0D-967A-5964508D81B3}" type="pres">
      <dgm:prSet presAssocID="{AA849DA9-E02D-4211-BA67-097FC6FE8195}" presName="spacer" presStyleCnt="0"/>
      <dgm:spPr/>
    </dgm:pt>
    <dgm:pt modelId="{DD8B4696-5891-4BA0-B4D1-8CC2FA2AE614}" type="pres">
      <dgm:prSet presAssocID="{F0A67259-B649-4B95-9212-1DC8FFF0A5ED}" presName="parentText" presStyleLbl="node1" presStyleIdx="1" presStyleCnt="3">
        <dgm:presLayoutVars>
          <dgm:chMax val="0"/>
          <dgm:bulletEnabled val="1"/>
        </dgm:presLayoutVars>
      </dgm:prSet>
      <dgm:spPr/>
    </dgm:pt>
    <dgm:pt modelId="{1B70A375-4EDE-4314-BF95-6EB18085DF07}" type="pres">
      <dgm:prSet presAssocID="{D1845462-1DE5-4437-9347-73F9FDA1ACF3}" presName="spacer" presStyleCnt="0"/>
      <dgm:spPr/>
    </dgm:pt>
    <dgm:pt modelId="{BD1E0640-A200-44F2-B95B-93E070F58289}" type="pres">
      <dgm:prSet presAssocID="{106405E4-A32A-4CB4-8D13-59C43345A528}" presName="parentText" presStyleLbl="node1" presStyleIdx="2" presStyleCnt="3">
        <dgm:presLayoutVars>
          <dgm:chMax val="0"/>
          <dgm:bulletEnabled val="1"/>
        </dgm:presLayoutVars>
      </dgm:prSet>
      <dgm:spPr/>
    </dgm:pt>
  </dgm:ptLst>
  <dgm:cxnLst>
    <dgm:cxn modelId="{1F038E65-9488-4C57-A91D-8F9F5A12D8B2}" srcId="{551A22E1-378F-4E65-A451-7136AEAACCB1}" destId="{F0A67259-B649-4B95-9212-1DC8FFF0A5ED}" srcOrd="1" destOrd="0" parTransId="{C1BFE675-176D-4C76-9CE6-5457E534A672}" sibTransId="{D1845462-1DE5-4437-9347-73F9FDA1ACF3}"/>
    <dgm:cxn modelId="{B778EB81-8F42-4016-B35F-BABB2E10B6F0}" srcId="{551A22E1-378F-4E65-A451-7136AEAACCB1}" destId="{106405E4-A32A-4CB4-8D13-59C43345A528}" srcOrd="2" destOrd="0" parTransId="{2326A71A-769E-4638-86BC-1CB59946A742}" sibTransId="{22850CC5-D16F-484E-97AD-8DB097AC900B}"/>
    <dgm:cxn modelId="{188515A6-6903-4C7D-B88E-92B50A869154}" type="presOf" srcId="{E94B07C4-CA97-47EC-B71E-162A71D012DF}" destId="{1ADD3F41-94C3-4DD3-8076-626211139344}" srcOrd="0" destOrd="0" presId="urn:microsoft.com/office/officeart/2005/8/layout/vList2"/>
    <dgm:cxn modelId="{608B6CAE-99EF-4827-9BF5-1B1A165B84DA}" srcId="{551A22E1-378F-4E65-A451-7136AEAACCB1}" destId="{E94B07C4-CA97-47EC-B71E-162A71D012DF}" srcOrd="0" destOrd="0" parTransId="{ECFA3BAA-3238-46CC-89DD-D92DE6930344}" sibTransId="{AA849DA9-E02D-4211-BA67-097FC6FE8195}"/>
    <dgm:cxn modelId="{970A37CB-1EE0-4831-990E-008FBE0B3348}" type="presOf" srcId="{551A22E1-378F-4E65-A451-7136AEAACCB1}" destId="{09C7DDA6-6594-4FD6-9593-E968E4F8C491}" srcOrd="0" destOrd="0" presId="urn:microsoft.com/office/officeart/2005/8/layout/vList2"/>
    <dgm:cxn modelId="{A1940ED9-8B0A-41AD-8571-EE514D43A05B}" type="presOf" srcId="{F0A67259-B649-4B95-9212-1DC8FFF0A5ED}" destId="{DD8B4696-5891-4BA0-B4D1-8CC2FA2AE614}" srcOrd="0" destOrd="0" presId="urn:microsoft.com/office/officeart/2005/8/layout/vList2"/>
    <dgm:cxn modelId="{3F103CEE-C599-417D-9978-1693F14F9579}" type="presOf" srcId="{106405E4-A32A-4CB4-8D13-59C43345A528}" destId="{BD1E0640-A200-44F2-B95B-93E070F58289}" srcOrd="0" destOrd="0" presId="urn:microsoft.com/office/officeart/2005/8/layout/vList2"/>
    <dgm:cxn modelId="{C9933C63-EDB3-4B4F-AD5C-F5786DC1E6CE}" type="presParOf" srcId="{09C7DDA6-6594-4FD6-9593-E968E4F8C491}" destId="{1ADD3F41-94C3-4DD3-8076-626211139344}" srcOrd="0" destOrd="0" presId="urn:microsoft.com/office/officeart/2005/8/layout/vList2"/>
    <dgm:cxn modelId="{0DB0FCDA-F84D-415C-A32B-C2EB78C92848}" type="presParOf" srcId="{09C7DDA6-6594-4FD6-9593-E968E4F8C491}" destId="{33BE48D4-A500-4D0D-967A-5964508D81B3}" srcOrd="1" destOrd="0" presId="urn:microsoft.com/office/officeart/2005/8/layout/vList2"/>
    <dgm:cxn modelId="{AE0085AD-5DF0-4BE0-BD0A-634B6584B13D}" type="presParOf" srcId="{09C7DDA6-6594-4FD6-9593-E968E4F8C491}" destId="{DD8B4696-5891-4BA0-B4D1-8CC2FA2AE614}" srcOrd="2" destOrd="0" presId="urn:microsoft.com/office/officeart/2005/8/layout/vList2"/>
    <dgm:cxn modelId="{6271BC55-7C27-4A58-B364-4E23A34B5378}" type="presParOf" srcId="{09C7DDA6-6594-4FD6-9593-E968E4F8C491}" destId="{1B70A375-4EDE-4314-BF95-6EB18085DF07}" srcOrd="3" destOrd="0" presId="urn:microsoft.com/office/officeart/2005/8/layout/vList2"/>
    <dgm:cxn modelId="{C1346F81-E224-417B-BD1E-1A5C971B90D5}" type="presParOf" srcId="{09C7DDA6-6594-4FD6-9593-E968E4F8C491}" destId="{BD1E0640-A200-44F2-B95B-93E070F58289}"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FAD85F-6289-47F1-8FD8-6C9CB7B688E1}" type="doc">
      <dgm:prSet loTypeId="urn:microsoft.com/office/officeart/2005/8/layout/equation2" loCatId="process" qsTypeId="urn:microsoft.com/office/officeart/2005/8/quickstyle/simple1" qsCatId="simple" csTypeId="urn:microsoft.com/office/officeart/2005/8/colors/accent1_2" csCatId="accent1" phldr="1"/>
      <dgm:spPr/>
    </dgm:pt>
    <dgm:pt modelId="{DFD59CE0-2C6B-4847-AF1A-342C8BFDA5BC}">
      <dgm:prSet phldrT="[Text]" custT="1"/>
      <dgm:spPr>
        <a:solidFill>
          <a:srgbClr val="7030A0"/>
        </a:solidFill>
      </dgm:spPr>
      <dgm:t>
        <a:bodyPr/>
        <a:lstStyle/>
        <a:p>
          <a:r>
            <a:rPr lang="en-US" sz="1050" dirty="0"/>
            <a:t>Physical Health </a:t>
          </a:r>
        </a:p>
      </dgm:t>
    </dgm:pt>
    <dgm:pt modelId="{E6F794D0-8DCF-43CA-8003-C0A584FD3FC3}" type="parTrans" cxnId="{4A89220A-13A2-46F1-8F5C-0C14F9AB0B88}">
      <dgm:prSet/>
      <dgm:spPr/>
      <dgm:t>
        <a:bodyPr/>
        <a:lstStyle/>
        <a:p>
          <a:endParaRPr lang="en-US"/>
        </a:p>
      </dgm:t>
    </dgm:pt>
    <dgm:pt modelId="{B639D41E-F0F2-44C8-95AE-BEB0C38E56FA}" type="sibTrans" cxnId="{4A89220A-13A2-46F1-8F5C-0C14F9AB0B88}">
      <dgm:prSet/>
      <dgm:spPr>
        <a:solidFill>
          <a:schemeClr val="accent6">
            <a:lumMod val="75000"/>
          </a:schemeClr>
        </a:solidFill>
      </dgm:spPr>
      <dgm:t>
        <a:bodyPr/>
        <a:lstStyle/>
        <a:p>
          <a:endParaRPr lang="en-US" dirty="0"/>
        </a:p>
      </dgm:t>
    </dgm:pt>
    <dgm:pt modelId="{6F1EBD1C-E839-4246-88E1-2D10864FAA09}">
      <dgm:prSet phldrT="[Text]" custT="1"/>
      <dgm:spPr>
        <a:solidFill>
          <a:srgbClr val="7030A0"/>
        </a:solidFill>
      </dgm:spPr>
      <dgm:t>
        <a:bodyPr/>
        <a:lstStyle/>
        <a:p>
          <a:r>
            <a:rPr lang="en-US" sz="1050" dirty="0"/>
            <a:t>Mental Health</a:t>
          </a:r>
        </a:p>
      </dgm:t>
    </dgm:pt>
    <dgm:pt modelId="{4C9C16F4-CC7E-4896-BFE2-65007016B2A4}" type="parTrans" cxnId="{793543C1-B7AC-4312-B19D-837547D6241E}">
      <dgm:prSet/>
      <dgm:spPr/>
      <dgm:t>
        <a:bodyPr/>
        <a:lstStyle/>
        <a:p>
          <a:endParaRPr lang="en-US"/>
        </a:p>
      </dgm:t>
    </dgm:pt>
    <dgm:pt modelId="{7464348D-B344-43EA-A987-FD1F907B31CC}" type="sibTrans" cxnId="{793543C1-B7AC-4312-B19D-837547D6241E}">
      <dgm:prSet/>
      <dgm:spPr>
        <a:solidFill>
          <a:schemeClr val="accent6">
            <a:lumMod val="75000"/>
          </a:schemeClr>
        </a:solidFill>
      </dgm:spPr>
      <dgm:t>
        <a:bodyPr/>
        <a:lstStyle/>
        <a:p>
          <a:endParaRPr lang="en-US" dirty="0"/>
        </a:p>
      </dgm:t>
    </dgm:pt>
    <dgm:pt modelId="{A4DB8C75-60A6-4E40-84D1-B62B93CC4B7F}">
      <dgm:prSet phldrT="[Text]" custT="1"/>
      <dgm:spPr>
        <a:solidFill>
          <a:srgbClr val="7030A0"/>
        </a:solidFill>
      </dgm:spPr>
      <dgm:t>
        <a:bodyPr/>
        <a:lstStyle/>
        <a:p>
          <a:r>
            <a:rPr lang="en-US" sz="1050" dirty="0"/>
            <a:t>Substance Use Treatment </a:t>
          </a:r>
        </a:p>
      </dgm:t>
    </dgm:pt>
    <dgm:pt modelId="{5E20F378-0D30-4601-832C-1B37EFA5E249}" type="parTrans" cxnId="{CCB5A640-378F-4F6C-86C4-C512AB854C36}">
      <dgm:prSet/>
      <dgm:spPr/>
      <dgm:t>
        <a:bodyPr/>
        <a:lstStyle/>
        <a:p>
          <a:endParaRPr lang="en-US"/>
        </a:p>
      </dgm:t>
    </dgm:pt>
    <dgm:pt modelId="{95D9F331-0F69-42EE-95A1-E969EEF8DAF3}" type="sibTrans" cxnId="{CCB5A640-378F-4F6C-86C4-C512AB854C36}">
      <dgm:prSet/>
      <dgm:spPr>
        <a:solidFill>
          <a:schemeClr val="accent6">
            <a:lumMod val="75000"/>
          </a:schemeClr>
        </a:solidFill>
      </dgm:spPr>
      <dgm:t>
        <a:bodyPr/>
        <a:lstStyle/>
        <a:p>
          <a:endParaRPr lang="en-US" dirty="0"/>
        </a:p>
      </dgm:t>
    </dgm:pt>
    <dgm:pt modelId="{E1B32D41-9735-4208-96C4-2A52EB41510D}">
      <dgm:prSet phldrT="[Text]"/>
      <dgm:spPr>
        <a:solidFill>
          <a:srgbClr val="7030A0"/>
        </a:solidFill>
      </dgm:spPr>
      <dgm:t>
        <a:bodyPr/>
        <a:lstStyle/>
        <a:p>
          <a:r>
            <a:rPr lang="en-US" dirty="0"/>
            <a:t>Integrated</a:t>
          </a:r>
          <a:r>
            <a:rPr lang="en-US" baseline="0" dirty="0"/>
            <a:t> </a:t>
          </a:r>
        </a:p>
        <a:p>
          <a:r>
            <a:rPr lang="en-US" dirty="0"/>
            <a:t>Care </a:t>
          </a:r>
        </a:p>
      </dgm:t>
    </dgm:pt>
    <dgm:pt modelId="{847EB1C3-290D-434F-8FAB-DDF69C82A530}" type="parTrans" cxnId="{87B1B838-330C-4980-8DC2-9E8D320ADED4}">
      <dgm:prSet/>
      <dgm:spPr/>
      <dgm:t>
        <a:bodyPr/>
        <a:lstStyle/>
        <a:p>
          <a:endParaRPr lang="en-US"/>
        </a:p>
      </dgm:t>
    </dgm:pt>
    <dgm:pt modelId="{5A1405CB-FEE2-47A9-859B-B3F601FDD2E4}" type="sibTrans" cxnId="{87B1B838-330C-4980-8DC2-9E8D320ADED4}">
      <dgm:prSet/>
      <dgm:spPr/>
      <dgm:t>
        <a:bodyPr/>
        <a:lstStyle/>
        <a:p>
          <a:endParaRPr lang="en-US"/>
        </a:p>
      </dgm:t>
    </dgm:pt>
    <dgm:pt modelId="{71D25AC3-F141-4424-B9F6-9087A1F37A76}" type="pres">
      <dgm:prSet presAssocID="{47FAD85F-6289-47F1-8FD8-6C9CB7B688E1}" presName="Name0" presStyleCnt="0">
        <dgm:presLayoutVars>
          <dgm:dir/>
          <dgm:resizeHandles val="exact"/>
        </dgm:presLayoutVars>
      </dgm:prSet>
      <dgm:spPr/>
    </dgm:pt>
    <dgm:pt modelId="{AECFE01A-CC69-468B-BBF3-1B5F28ADECE1}" type="pres">
      <dgm:prSet presAssocID="{47FAD85F-6289-47F1-8FD8-6C9CB7B688E1}" presName="vNodes" presStyleCnt="0"/>
      <dgm:spPr/>
    </dgm:pt>
    <dgm:pt modelId="{540DEBE6-1F43-474D-8A3D-D70FFA37325A}" type="pres">
      <dgm:prSet presAssocID="{DFD59CE0-2C6B-4847-AF1A-342C8BFDA5BC}" presName="node" presStyleLbl="node1" presStyleIdx="0" presStyleCnt="4" custScaleX="152864" custScaleY="125495" custLinFactNeighborX="1359" custLinFactNeighborY="-66973">
        <dgm:presLayoutVars>
          <dgm:bulletEnabled val="1"/>
        </dgm:presLayoutVars>
      </dgm:prSet>
      <dgm:spPr/>
    </dgm:pt>
    <dgm:pt modelId="{C1724EAE-EBE2-40BF-82C7-A45A770007A4}" type="pres">
      <dgm:prSet presAssocID="{B639D41E-F0F2-44C8-95AE-BEB0C38E56FA}" presName="spacerT" presStyleCnt="0"/>
      <dgm:spPr/>
    </dgm:pt>
    <dgm:pt modelId="{C83088C1-C6A1-4087-8694-B14E812432BA}" type="pres">
      <dgm:prSet presAssocID="{B639D41E-F0F2-44C8-95AE-BEB0C38E56FA}" presName="sibTrans" presStyleLbl="sibTrans2D1" presStyleIdx="0" presStyleCnt="3"/>
      <dgm:spPr/>
    </dgm:pt>
    <dgm:pt modelId="{801F321E-CCC5-40FA-9D6F-D07D0F430672}" type="pres">
      <dgm:prSet presAssocID="{B639D41E-F0F2-44C8-95AE-BEB0C38E56FA}" presName="spacerB" presStyleCnt="0"/>
      <dgm:spPr/>
    </dgm:pt>
    <dgm:pt modelId="{C23E3FDD-F9FD-4A0C-A2EA-C4CFC5C25017}" type="pres">
      <dgm:prSet presAssocID="{6F1EBD1C-E839-4246-88E1-2D10864FAA09}" presName="node" presStyleLbl="node1" presStyleIdx="1" presStyleCnt="4" custScaleX="148805" custScaleY="110807">
        <dgm:presLayoutVars>
          <dgm:bulletEnabled val="1"/>
        </dgm:presLayoutVars>
      </dgm:prSet>
      <dgm:spPr/>
    </dgm:pt>
    <dgm:pt modelId="{04D079C0-3305-4B98-90DC-479360117413}" type="pres">
      <dgm:prSet presAssocID="{7464348D-B344-43EA-A987-FD1F907B31CC}" presName="spacerT" presStyleCnt="0"/>
      <dgm:spPr/>
    </dgm:pt>
    <dgm:pt modelId="{2477B057-711B-4B65-858A-1CE7FB48D9A1}" type="pres">
      <dgm:prSet presAssocID="{7464348D-B344-43EA-A987-FD1F907B31CC}" presName="sibTrans" presStyleLbl="sibTrans2D1" presStyleIdx="1" presStyleCnt="3"/>
      <dgm:spPr/>
    </dgm:pt>
    <dgm:pt modelId="{03244556-34E1-4C12-8E27-B02EB2807159}" type="pres">
      <dgm:prSet presAssocID="{7464348D-B344-43EA-A987-FD1F907B31CC}" presName="spacerB" presStyleCnt="0"/>
      <dgm:spPr/>
    </dgm:pt>
    <dgm:pt modelId="{B8196459-E797-4FFD-85AE-E6BF851A6AFB}" type="pres">
      <dgm:prSet presAssocID="{A4DB8C75-60A6-4E40-84D1-B62B93CC4B7F}" presName="node" presStyleLbl="node1" presStyleIdx="2" presStyleCnt="4" custScaleX="159992" custScaleY="134989">
        <dgm:presLayoutVars>
          <dgm:bulletEnabled val="1"/>
        </dgm:presLayoutVars>
      </dgm:prSet>
      <dgm:spPr/>
    </dgm:pt>
    <dgm:pt modelId="{CFD53FC5-98E7-466D-9509-22794C9A45A7}" type="pres">
      <dgm:prSet presAssocID="{47FAD85F-6289-47F1-8FD8-6C9CB7B688E1}" presName="sibTransLast" presStyleLbl="sibTrans2D1" presStyleIdx="2" presStyleCnt="3"/>
      <dgm:spPr/>
    </dgm:pt>
    <dgm:pt modelId="{8CD023B7-B4A4-4278-BEF8-3422423357ED}" type="pres">
      <dgm:prSet presAssocID="{47FAD85F-6289-47F1-8FD8-6C9CB7B688E1}" presName="connectorText" presStyleLbl="sibTrans2D1" presStyleIdx="2" presStyleCnt="3"/>
      <dgm:spPr/>
    </dgm:pt>
    <dgm:pt modelId="{AFDAB8B6-63D3-4697-BB99-D09A3B184260}" type="pres">
      <dgm:prSet presAssocID="{47FAD85F-6289-47F1-8FD8-6C9CB7B688E1}" presName="lastNode" presStyleLbl="node1" presStyleIdx="3" presStyleCnt="4">
        <dgm:presLayoutVars>
          <dgm:bulletEnabled val="1"/>
        </dgm:presLayoutVars>
      </dgm:prSet>
      <dgm:spPr/>
    </dgm:pt>
  </dgm:ptLst>
  <dgm:cxnLst>
    <dgm:cxn modelId="{1D74EC09-7466-4BA0-A4C6-D248BACC254C}" type="presOf" srcId="{95D9F331-0F69-42EE-95A1-E969EEF8DAF3}" destId="{CFD53FC5-98E7-466D-9509-22794C9A45A7}" srcOrd="0" destOrd="0" presId="urn:microsoft.com/office/officeart/2005/8/layout/equation2"/>
    <dgm:cxn modelId="{4A89220A-13A2-46F1-8F5C-0C14F9AB0B88}" srcId="{47FAD85F-6289-47F1-8FD8-6C9CB7B688E1}" destId="{DFD59CE0-2C6B-4847-AF1A-342C8BFDA5BC}" srcOrd="0" destOrd="0" parTransId="{E6F794D0-8DCF-43CA-8003-C0A584FD3FC3}" sibTransId="{B639D41E-F0F2-44C8-95AE-BEB0C38E56FA}"/>
    <dgm:cxn modelId="{3C14A90A-D56F-4D7F-83BC-FF5D792001E7}" type="presOf" srcId="{95D9F331-0F69-42EE-95A1-E969EEF8DAF3}" destId="{8CD023B7-B4A4-4278-BEF8-3422423357ED}" srcOrd="1" destOrd="0" presId="urn:microsoft.com/office/officeart/2005/8/layout/equation2"/>
    <dgm:cxn modelId="{B8566D23-1BA1-4307-9745-8F9C20AEEE36}" type="presOf" srcId="{E1B32D41-9735-4208-96C4-2A52EB41510D}" destId="{AFDAB8B6-63D3-4697-BB99-D09A3B184260}" srcOrd="0" destOrd="0" presId="urn:microsoft.com/office/officeart/2005/8/layout/equation2"/>
    <dgm:cxn modelId="{87B1B838-330C-4980-8DC2-9E8D320ADED4}" srcId="{47FAD85F-6289-47F1-8FD8-6C9CB7B688E1}" destId="{E1B32D41-9735-4208-96C4-2A52EB41510D}" srcOrd="3" destOrd="0" parTransId="{847EB1C3-290D-434F-8FAB-DDF69C82A530}" sibTransId="{5A1405CB-FEE2-47A9-859B-B3F601FDD2E4}"/>
    <dgm:cxn modelId="{B63CBA3D-4455-40F3-87AD-868AD73DF376}" type="presOf" srcId="{A4DB8C75-60A6-4E40-84D1-B62B93CC4B7F}" destId="{B8196459-E797-4FFD-85AE-E6BF851A6AFB}" srcOrd="0" destOrd="0" presId="urn:microsoft.com/office/officeart/2005/8/layout/equation2"/>
    <dgm:cxn modelId="{CCB5A640-378F-4F6C-86C4-C512AB854C36}" srcId="{47FAD85F-6289-47F1-8FD8-6C9CB7B688E1}" destId="{A4DB8C75-60A6-4E40-84D1-B62B93CC4B7F}" srcOrd="2" destOrd="0" parTransId="{5E20F378-0D30-4601-832C-1B37EFA5E249}" sibTransId="{95D9F331-0F69-42EE-95A1-E969EEF8DAF3}"/>
    <dgm:cxn modelId="{B4305568-CC88-405D-8725-C5DBFAF3BA75}" type="presOf" srcId="{B639D41E-F0F2-44C8-95AE-BEB0C38E56FA}" destId="{C83088C1-C6A1-4087-8694-B14E812432BA}" srcOrd="0" destOrd="0" presId="urn:microsoft.com/office/officeart/2005/8/layout/equation2"/>
    <dgm:cxn modelId="{0CF25D50-3170-45C2-AA7F-81A52E251AA6}" type="presOf" srcId="{7464348D-B344-43EA-A987-FD1F907B31CC}" destId="{2477B057-711B-4B65-858A-1CE7FB48D9A1}" srcOrd="0" destOrd="0" presId="urn:microsoft.com/office/officeart/2005/8/layout/equation2"/>
    <dgm:cxn modelId="{BA5F8B57-2886-4288-AFAF-57853FC604FF}" type="presOf" srcId="{47FAD85F-6289-47F1-8FD8-6C9CB7B688E1}" destId="{71D25AC3-F141-4424-B9F6-9087A1F37A76}" srcOrd="0" destOrd="0" presId="urn:microsoft.com/office/officeart/2005/8/layout/equation2"/>
    <dgm:cxn modelId="{B6C53F8B-3CFF-485E-9286-C0FE204A6137}" type="presOf" srcId="{DFD59CE0-2C6B-4847-AF1A-342C8BFDA5BC}" destId="{540DEBE6-1F43-474D-8A3D-D70FFA37325A}" srcOrd="0" destOrd="0" presId="urn:microsoft.com/office/officeart/2005/8/layout/equation2"/>
    <dgm:cxn modelId="{EBD4B88E-0F68-4E6D-BBB5-E17FC5FA05A2}" type="presOf" srcId="{6F1EBD1C-E839-4246-88E1-2D10864FAA09}" destId="{C23E3FDD-F9FD-4A0C-A2EA-C4CFC5C25017}" srcOrd="0" destOrd="0" presId="urn:microsoft.com/office/officeart/2005/8/layout/equation2"/>
    <dgm:cxn modelId="{793543C1-B7AC-4312-B19D-837547D6241E}" srcId="{47FAD85F-6289-47F1-8FD8-6C9CB7B688E1}" destId="{6F1EBD1C-E839-4246-88E1-2D10864FAA09}" srcOrd="1" destOrd="0" parTransId="{4C9C16F4-CC7E-4896-BFE2-65007016B2A4}" sibTransId="{7464348D-B344-43EA-A987-FD1F907B31CC}"/>
    <dgm:cxn modelId="{0FC4131E-BBE6-4BDA-941B-1CA549740248}" type="presParOf" srcId="{71D25AC3-F141-4424-B9F6-9087A1F37A76}" destId="{AECFE01A-CC69-468B-BBF3-1B5F28ADECE1}" srcOrd="0" destOrd="0" presId="urn:microsoft.com/office/officeart/2005/8/layout/equation2"/>
    <dgm:cxn modelId="{C6414060-95E1-46BA-A9CF-1E91C747B3B8}" type="presParOf" srcId="{AECFE01A-CC69-468B-BBF3-1B5F28ADECE1}" destId="{540DEBE6-1F43-474D-8A3D-D70FFA37325A}" srcOrd="0" destOrd="0" presId="urn:microsoft.com/office/officeart/2005/8/layout/equation2"/>
    <dgm:cxn modelId="{4AE2FA3C-AAE7-4F85-AFA6-D85F1E44D5CF}" type="presParOf" srcId="{AECFE01A-CC69-468B-BBF3-1B5F28ADECE1}" destId="{C1724EAE-EBE2-40BF-82C7-A45A770007A4}" srcOrd="1" destOrd="0" presId="urn:microsoft.com/office/officeart/2005/8/layout/equation2"/>
    <dgm:cxn modelId="{0AF705AF-5539-4116-806C-6F74D200FFBC}" type="presParOf" srcId="{AECFE01A-CC69-468B-BBF3-1B5F28ADECE1}" destId="{C83088C1-C6A1-4087-8694-B14E812432BA}" srcOrd="2" destOrd="0" presId="urn:microsoft.com/office/officeart/2005/8/layout/equation2"/>
    <dgm:cxn modelId="{3B02176D-C104-4402-95F3-20203175A2CE}" type="presParOf" srcId="{AECFE01A-CC69-468B-BBF3-1B5F28ADECE1}" destId="{801F321E-CCC5-40FA-9D6F-D07D0F430672}" srcOrd="3" destOrd="0" presId="urn:microsoft.com/office/officeart/2005/8/layout/equation2"/>
    <dgm:cxn modelId="{14B36306-19A1-46EC-9805-B62900FDED76}" type="presParOf" srcId="{AECFE01A-CC69-468B-BBF3-1B5F28ADECE1}" destId="{C23E3FDD-F9FD-4A0C-A2EA-C4CFC5C25017}" srcOrd="4" destOrd="0" presId="urn:microsoft.com/office/officeart/2005/8/layout/equation2"/>
    <dgm:cxn modelId="{22E2C843-9516-42BD-9F93-B39FACAC6EE7}" type="presParOf" srcId="{AECFE01A-CC69-468B-BBF3-1B5F28ADECE1}" destId="{04D079C0-3305-4B98-90DC-479360117413}" srcOrd="5" destOrd="0" presId="urn:microsoft.com/office/officeart/2005/8/layout/equation2"/>
    <dgm:cxn modelId="{FB3318A4-C92E-41E9-AC5F-84E07211A211}" type="presParOf" srcId="{AECFE01A-CC69-468B-BBF3-1B5F28ADECE1}" destId="{2477B057-711B-4B65-858A-1CE7FB48D9A1}" srcOrd="6" destOrd="0" presId="urn:microsoft.com/office/officeart/2005/8/layout/equation2"/>
    <dgm:cxn modelId="{6BDFEBD0-696B-47E5-B34F-134AB6C27B82}" type="presParOf" srcId="{AECFE01A-CC69-468B-BBF3-1B5F28ADECE1}" destId="{03244556-34E1-4C12-8E27-B02EB2807159}" srcOrd="7" destOrd="0" presId="urn:microsoft.com/office/officeart/2005/8/layout/equation2"/>
    <dgm:cxn modelId="{0C348C74-EA79-4967-BF2B-C44892CBC788}" type="presParOf" srcId="{AECFE01A-CC69-468B-BBF3-1B5F28ADECE1}" destId="{B8196459-E797-4FFD-85AE-E6BF851A6AFB}" srcOrd="8" destOrd="0" presId="urn:microsoft.com/office/officeart/2005/8/layout/equation2"/>
    <dgm:cxn modelId="{7D55AEDA-8D9C-4392-8FEA-5069A35B61AC}" type="presParOf" srcId="{71D25AC3-F141-4424-B9F6-9087A1F37A76}" destId="{CFD53FC5-98E7-466D-9509-22794C9A45A7}" srcOrd="1" destOrd="0" presId="urn:microsoft.com/office/officeart/2005/8/layout/equation2"/>
    <dgm:cxn modelId="{9711D5AE-55C5-41F2-9BB8-402A38748DC3}" type="presParOf" srcId="{CFD53FC5-98E7-466D-9509-22794C9A45A7}" destId="{8CD023B7-B4A4-4278-BEF8-3422423357ED}" srcOrd="0" destOrd="0" presId="urn:microsoft.com/office/officeart/2005/8/layout/equation2"/>
    <dgm:cxn modelId="{0FB11244-6303-4C32-B633-9AFFEEB48200}" type="presParOf" srcId="{71D25AC3-F141-4424-B9F6-9087A1F37A76}" destId="{AFDAB8B6-63D3-4697-BB99-D09A3B18426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6656C-1C71-4ED1-9EEA-6158ECF0B746}">
      <dsp:nvSpPr>
        <dsp:cNvPr id="0" name=""/>
        <dsp:cNvSpPr/>
      </dsp:nvSpPr>
      <dsp:spPr>
        <a:xfrm>
          <a:off x="2690" y="0"/>
          <a:ext cx="2640482" cy="466041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Prevention &amp; </a:t>
          </a:r>
          <a:br>
            <a:rPr lang="en-US" sz="2400" kern="1200" dirty="0"/>
          </a:br>
          <a:r>
            <a:rPr lang="en-US" sz="2400" kern="1200" dirty="0"/>
            <a:t>Early Intervention</a:t>
          </a:r>
        </a:p>
      </dsp:txBody>
      <dsp:txXfrm>
        <a:off x="2690" y="0"/>
        <a:ext cx="2640482" cy="1398124"/>
      </dsp:txXfrm>
    </dsp:sp>
    <dsp:sp modelId="{33D645D0-7956-4A63-BB69-4F27C082424C}">
      <dsp:nvSpPr>
        <dsp:cNvPr id="0" name=""/>
        <dsp:cNvSpPr/>
      </dsp:nvSpPr>
      <dsp:spPr>
        <a:xfrm>
          <a:off x="266739" y="1399006"/>
          <a:ext cx="2112386" cy="53914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Pre-Natal Care and Postpartum MH Screenings</a:t>
          </a:r>
        </a:p>
      </dsp:txBody>
      <dsp:txXfrm>
        <a:off x="282530" y="1414797"/>
        <a:ext cx="2080804" cy="507562"/>
      </dsp:txXfrm>
    </dsp:sp>
    <dsp:sp modelId="{9298DBFB-4CD1-48D5-9B9A-D0D04B4653AA}">
      <dsp:nvSpPr>
        <dsp:cNvPr id="0" name=""/>
        <dsp:cNvSpPr/>
      </dsp:nvSpPr>
      <dsp:spPr>
        <a:xfrm>
          <a:off x="257254" y="2023973"/>
          <a:ext cx="2112386" cy="53914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Early I.D. &amp; Early Intervention</a:t>
          </a:r>
        </a:p>
      </dsp:txBody>
      <dsp:txXfrm>
        <a:off x="273045" y="2039764"/>
        <a:ext cx="2080804" cy="507562"/>
      </dsp:txXfrm>
    </dsp:sp>
    <dsp:sp modelId="{8A5CDA14-7CBA-49D8-A400-1D943BDEB985}">
      <dsp:nvSpPr>
        <dsp:cNvPr id="0" name=""/>
        <dsp:cNvSpPr/>
      </dsp:nvSpPr>
      <dsp:spPr>
        <a:xfrm>
          <a:off x="266739" y="2643186"/>
          <a:ext cx="2112386" cy="53914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SUD Prevention and MH First Episode Interventions </a:t>
          </a:r>
        </a:p>
      </dsp:txBody>
      <dsp:txXfrm>
        <a:off x="282530" y="2658977"/>
        <a:ext cx="2080804" cy="507562"/>
      </dsp:txXfrm>
    </dsp:sp>
    <dsp:sp modelId="{5D3C1456-8FB2-4E87-BC02-D5FB80E2C1B2}">
      <dsp:nvSpPr>
        <dsp:cNvPr id="0" name=""/>
        <dsp:cNvSpPr/>
      </dsp:nvSpPr>
      <dsp:spPr>
        <a:xfrm>
          <a:off x="266739" y="3265277"/>
          <a:ext cx="2112386" cy="53914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Housing First</a:t>
          </a:r>
        </a:p>
      </dsp:txBody>
      <dsp:txXfrm>
        <a:off x="282530" y="3281068"/>
        <a:ext cx="2080804" cy="507562"/>
      </dsp:txXfrm>
    </dsp:sp>
    <dsp:sp modelId="{2FE034F5-36AC-4432-BA6B-1B0D694D7D9F}">
      <dsp:nvSpPr>
        <dsp:cNvPr id="0" name=""/>
        <dsp:cNvSpPr/>
      </dsp:nvSpPr>
      <dsp:spPr>
        <a:xfrm>
          <a:off x="266739" y="3887367"/>
          <a:ext cx="2112386" cy="539144"/>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Harm Reduction Services</a:t>
          </a:r>
        </a:p>
      </dsp:txBody>
      <dsp:txXfrm>
        <a:off x="282530" y="3903158"/>
        <a:ext cx="2080804" cy="507562"/>
      </dsp:txXfrm>
    </dsp:sp>
    <dsp:sp modelId="{1A052580-659A-4FD4-AD84-04B2FBAA3174}">
      <dsp:nvSpPr>
        <dsp:cNvPr id="0" name=""/>
        <dsp:cNvSpPr/>
      </dsp:nvSpPr>
      <dsp:spPr>
        <a:xfrm>
          <a:off x="2841209" y="0"/>
          <a:ext cx="2640482" cy="4660415"/>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Primary Care &amp; Community-Based Treatment</a:t>
          </a:r>
        </a:p>
      </dsp:txBody>
      <dsp:txXfrm>
        <a:off x="2841209" y="0"/>
        <a:ext cx="2640482" cy="1398124"/>
      </dsp:txXfrm>
    </dsp:sp>
    <dsp:sp modelId="{2A6BD885-B0A4-458D-900D-374DC5B5C0B2}">
      <dsp:nvSpPr>
        <dsp:cNvPr id="0" name=""/>
        <dsp:cNvSpPr/>
      </dsp:nvSpPr>
      <dsp:spPr>
        <a:xfrm>
          <a:off x="3105258" y="1398238"/>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70% seek care in primary care first - Connected to Rx, therapy or treatment</a:t>
          </a:r>
        </a:p>
      </dsp:txBody>
      <dsp:txXfrm>
        <a:off x="3125143" y="1418123"/>
        <a:ext cx="2072616" cy="639153"/>
      </dsp:txXfrm>
    </dsp:sp>
    <dsp:sp modelId="{83EF0D5A-3D99-4A16-A43A-CC8CCB07A63A}">
      <dsp:nvSpPr>
        <dsp:cNvPr id="0" name=""/>
        <dsp:cNvSpPr/>
      </dsp:nvSpPr>
      <dsp:spPr>
        <a:xfrm>
          <a:off x="3105258" y="2181611"/>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Improving with co-location of services (Ex: FQHCs) and settings (Ex: Schools)</a:t>
          </a:r>
        </a:p>
      </dsp:txBody>
      <dsp:txXfrm>
        <a:off x="3125143" y="2201496"/>
        <a:ext cx="2072616" cy="639153"/>
      </dsp:txXfrm>
    </dsp:sp>
    <dsp:sp modelId="{CCBAFBDA-CB98-450C-A565-9F95936EDE65}">
      <dsp:nvSpPr>
        <dsp:cNvPr id="0" name=""/>
        <dsp:cNvSpPr/>
      </dsp:nvSpPr>
      <dsp:spPr>
        <a:xfrm>
          <a:off x="3105258" y="2964984"/>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Specialist Services – Mental Health Rehab and SUD Treatment</a:t>
          </a:r>
        </a:p>
      </dsp:txBody>
      <dsp:txXfrm>
        <a:off x="3125143" y="2984869"/>
        <a:ext cx="2072616" cy="639153"/>
      </dsp:txXfrm>
    </dsp:sp>
    <dsp:sp modelId="{DAB728FF-AA3B-413C-B1FB-1A665754CC5D}">
      <dsp:nvSpPr>
        <dsp:cNvPr id="0" name=""/>
        <dsp:cNvSpPr/>
      </dsp:nvSpPr>
      <dsp:spPr>
        <a:xfrm>
          <a:off x="3105258" y="3748357"/>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Co-occurring support for intellectual, developmental, and cognitive disorders</a:t>
          </a:r>
        </a:p>
      </dsp:txBody>
      <dsp:txXfrm>
        <a:off x="3125143" y="3768242"/>
        <a:ext cx="2072616" cy="639153"/>
      </dsp:txXfrm>
    </dsp:sp>
    <dsp:sp modelId="{FC97513D-9D17-46E3-9F42-C0CAEDDFFB4D}">
      <dsp:nvSpPr>
        <dsp:cNvPr id="0" name=""/>
        <dsp:cNvSpPr/>
      </dsp:nvSpPr>
      <dsp:spPr>
        <a:xfrm>
          <a:off x="5666658" y="0"/>
          <a:ext cx="2640482" cy="4660415"/>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Residential &amp;</a:t>
          </a:r>
          <a:br>
            <a:rPr lang="en-US" sz="2400" kern="1200" dirty="0"/>
          </a:br>
          <a:r>
            <a:rPr lang="en-US" sz="2400" kern="1200" dirty="0"/>
            <a:t> Acute Care Treatment</a:t>
          </a:r>
        </a:p>
      </dsp:txBody>
      <dsp:txXfrm>
        <a:off x="5666658" y="0"/>
        <a:ext cx="2640482" cy="1398124"/>
      </dsp:txXfrm>
    </dsp:sp>
    <dsp:sp modelId="{6DDB58B5-F711-4781-817A-833A6EF5AFA0}">
      <dsp:nvSpPr>
        <dsp:cNvPr id="0" name=""/>
        <dsp:cNvSpPr/>
      </dsp:nvSpPr>
      <dsp:spPr>
        <a:xfrm>
          <a:off x="5943776" y="1398238"/>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Mobile Crisis, Comprehensive Psychiatric Emergency Program (CPEP), and Crisis Beds</a:t>
          </a:r>
        </a:p>
      </dsp:txBody>
      <dsp:txXfrm>
        <a:off x="5963661" y="1418123"/>
        <a:ext cx="2072616" cy="639153"/>
      </dsp:txXfrm>
    </dsp:sp>
    <dsp:sp modelId="{E7C8F3D7-7191-4471-AD26-55CC2D94DA22}">
      <dsp:nvSpPr>
        <dsp:cNvPr id="0" name=""/>
        <dsp:cNvSpPr/>
      </dsp:nvSpPr>
      <dsp:spPr>
        <a:xfrm>
          <a:off x="5943776" y="2181611"/>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MH &amp; SUD Residential, Intensive Outpatient Programs (IOPs), and Partial Hospitalization Programs (PHPs)</a:t>
          </a:r>
        </a:p>
      </dsp:txBody>
      <dsp:txXfrm>
        <a:off x="5963661" y="2201496"/>
        <a:ext cx="2072616" cy="639153"/>
      </dsp:txXfrm>
    </dsp:sp>
    <dsp:sp modelId="{D76759C2-980F-49B1-BCDA-D9744B645397}">
      <dsp:nvSpPr>
        <dsp:cNvPr id="0" name=""/>
        <dsp:cNvSpPr/>
      </dsp:nvSpPr>
      <dsp:spPr>
        <a:xfrm>
          <a:off x="5943776" y="2964984"/>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Hospital Emergency Departments and Hospital Inpatient – PIW and Psych Wards of Community Hospitals</a:t>
          </a:r>
        </a:p>
      </dsp:txBody>
      <dsp:txXfrm>
        <a:off x="5963661" y="2984869"/>
        <a:ext cx="2072616" cy="639153"/>
      </dsp:txXfrm>
    </dsp:sp>
    <dsp:sp modelId="{09FCCA8E-CC32-435C-AA8A-B6DF28CE5C48}">
      <dsp:nvSpPr>
        <dsp:cNvPr id="0" name=""/>
        <dsp:cNvSpPr/>
      </dsp:nvSpPr>
      <dsp:spPr>
        <a:xfrm>
          <a:off x="5943776" y="3748357"/>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Long-term Hospitalization at Saint Elizabeth’s</a:t>
          </a:r>
        </a:p>
      </dsp:txBody>
      <dsp:txXfrm>
        <a:off x="5963661" y="3768242"/>
        <a:ext cx="2072616" cy="639153"/>
      </dsp:txXfrm>
    </dsp:sp>
    <dsp:sp modelId="{3E509118-B243-46C2-8F3F-1B3D81CB664D}">
      <dsp:nvSpPr>
        <dsp:cNvPr id="0" name=""/>
        <dsp:cNvSpPr/>
      </dsp:nvSpPr>
      <dsp:spPr>
        <a:xfrm>
          <a:off x="8518247" y="0"/>
          <a:ext cx="2640482" cy="4660415"/>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Supporting &amp; Sustaining Recovery</a:t>
          </a:r>
        </a:p>
      </dsp:txBody>
      <dsp:txXfrm>
        <a:off x="8518247" y="0"/>
        <a:ext cx="2640482" cy="1398124"/>
      </dsp:txXfrm>
    </dsp:sp>
    <dsp:sp modelId="{0B53D57A-FEDB-4817-B4F8-9C16487E9CCF}">
      <dsp:nvSpPr>
        <dsp:cNvPr id="0" name=""/>
        <dsp:cNvSpPr/>
      </dsp:nvSpPr>
      <dsp:spPr>
        <a:xfrm>
          <a:off x="8782295" y="1398238"/>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Recovery Support Services</a:t>
          </a:r>
        </a:p>
      </dsp:txBody>
      <dsp:txXfrm>
        <a:off x="8802180" y="1418123"/>
        <a:ext cx="2072616" cy="639153"/>
      </dsp:txXfrm>
    </dsp:sp>
    <dsp:sp modelId="{884AB701-9C06-440E-AC81-9894566A82BE}">
      <dsp:nvSpPr>
        <dsp:cNvPr id="0" name=""/>
        <dsp:cNvSpPr/>
      </dsp:nvSpPr>
      <dsp:spPr>
        <a:xfrm>
          <a:off x="8782295" y="2181611"/>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Recovery Housing and Supported Housing</a:t>
          </a:r>
        </a:p>
      </dsp:txBody>
      <dsp:txXfrm>
        <a:off x="8802180" y="2201496"/>
        <a:ext cx="2072616" cy="639153"/>
      </dsp:txXfrm>
    </dsp:sp>
    <dsp:sp modelId="{7209A930-D025-492F-97C1-15289D7BE6A2}">
      <dsp:nvSpPr>
        <dsp:cNvPr id="0" name=""/>
        <dsp:cNvSpPr/>
      </dsp:nvSpPr>
      <dsp:spPr>
        <a:xfrm>
          <a:off x="8782295" y="2964984"/>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Supported Employment</a:t>
          </a:r>
        </a:p>
      </dsp:txBody>
      <dsp:txXfrm>
        <a:off x="8802180" y="2984869"/>
        <a:ext cx="2072616" cy="639153"/>
      </dsp:txXfrm>
    </dsp:sp>
    <dsp:sp modelId="{90726B13-9335-4AD8-8FAB-ADC89A21A533}">
      <dsp:nvSpPr>
        <dsp:cNvPr id="0" name=""/>
        <dsp:cNvSpPr/>
      </dsp:nvSpPr>
      <dsp:spPr>
        <a:xfrm>
          <a:off x="8782295" y="3748357"/>
          <a:ext cx="2112386" cy="678923"/>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Peer Operated Services and Clubhouse</a:t>
          </a:r>
        </a:p>
      </dsp:txBody>
      <dsp:txXfrm>
        <a:off x="8802180" y="3768242"/>
        <a:ext cx="2072616" cy="6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07AE-47DC-4E8B-A5E7-B3CB49928845}">
      <dsp:nvSpPr>
        <dsp:cNvPr id="0" name=""/>
        <dsp:cNvSpPr/>
      </dsp:nvSpPr>
      <dsp:spPr>
        <a:xfrm>
          <a:off x="1397" y="414288"/>
          <a:ext cx="2217599" cy="1527926"/>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91476-B652-408D-BBFF-925A3B9515A3}">
      <dsp:nvSpPr>
        <dsp:cNvPr id="0" name=""/>
        <dsp:cNvSpPr/>
      </dsp:nvSpPr>
      <dsp:spPr>
        <a:xfrm>
          <a:off x="1397" y="1942214"/>
          <a:ext cx="2217599" cy="82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Access</a:t>
          </a:r>
        </a:p>
      </dsp:txBody>
      <dsp:txXfrm>
        <a:off x="1397" y="1942214"/>
        <a:ext cx="2217599" cy="822729"/>
      </dsp:txXfrm>
    </dsp:sp>
    <dsp:sp modelId="{5C018F18-69B0-45CB-B416-72A98932E4DA}">
      <dsp:nvSpPr>
        <dsp:cNvPr id="0" name=""/>
        <dsp:cNvSpPr/>
      </dsp:nvSpPr>
      <dsp:spPr>
        <a:xfrm>
          <a:off x="2440850" y="414288"/>
          <a:ext cx="2217599" cy="1527926"/>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BE4BE-4249-40E7-B784-0F0F8161EF36}">
      <dsp:nvSpPr>
        <dsp:cNvPr id="0" name=""/>
        <dsp:cNvSpPr/>
      </dsp:nvSpPr>
      <dsp:spPr>
        <a:xfrm>
          <a:off x="2440850" y="1942214"/>
          <a:ext cx="2217599" cy="82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Network Adequacy</a:t>
          </a:r>
        </a:p>
      </dsp:txBody>
      <dsp:txXfrm>
        <a:off x="2440850" y="1942214"/>
        <a:ext cx="2217599" cy="822729"/>
      </dsp:txXfrm>
    </dsp:sp>
    <dsp:sp modelId="{E3431395-5B8A-4BC6-B193-CD4CB217FE38}">
      <dsp:nvSpPr>
        <dsp:cNvPr id="0" name=""/>
        <dsp:cNvSpPr/>
      </dsp:nvSpPr>
      <dsp:spPr>
        <a:xfrm>
          <a:off x="4880302" y="414288"/>
          <a:ext cx="2217599" cy="1527926"/>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147B-8BDD-4DCD-B07A-2B477124E39E}">
      <dsp:nvSpPr>
        <dsp:cNvPr id="0" name=""/>
        <dsp:cNvSpPr/>
      </dsp:nvSpPr>
      <dsp:spPr>
        <a:xfrm>
          <a:off x="4880302" y="1942214"/>
          <a:ext cx="2217599" cy="82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Telehealth</a:t>
          </a:r>
        </a:p>
      </dsp:txBody>
      <dsp:txXfrm>
        <a:off x="4880302" y="1942214"/>
        <a:ext cx="2217599" cy="822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D00F-2713-4B02-BACA-2FD081D26519}">
      <dsp:nvSpPr>
        <dsp:cNvPr id="0" name=""/>
        <dsp:cNvSpPr/>
      </dsp:nvSpPr>
      <dsp:spPr>
        <a:xfrm>
          <a:off x="0" y="29928"/>
          <a:ext cx="4184650" cy="49139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Benefit Coverage</a:t>
          </a:r>
        </a:p>
      </dsp:txBody>
      <dsp:txXfrm>
        <a:off x="23988" y="53916"/>
        <a:ext cx="4136674" cy="443423"/>
      </dsp:txXfrm>
    </dsp:sp>
    <dsp:sp modelId="{163B359D-BB5D-43EE-9E45-EACD8636239D}">
      <dsp:nvSpPr>
        <dsp:cNvPr id="0" name=""/>
        <dsp:cNvSpPr/>
      </dsp:nvSpPr>
      <dsp:spPr>
        <a:xfrm>
          <a:off x="0" y="521328"/>
          <a:ext cx="418465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Inpatient, Outpatient, Emergency, Pharmacy</a:t>
          </a:r>
        </a:p>
      </dsp:txBody>
      <dsp:txXfrm>
        <a:off x="0" y="521328"/>
        <a:ext cx="4184650" cy="478170"/>
      </dsp:txXfrm>
    </dsp:sp>
    <dsp:sp modelId="{17721063-33E6-4BA1-AE55-A78082A7243F}">
      <dsp:nvSpPr>
        <dsp:cNvPr id="0" name=""/>
        <dsp:cNvSpPr/>
      </dsp:nvSpPr>
      <dsp:spPr>
        <a:xfrm>
          <a:off x="0" y="999498"/>
          <a:ext cx="4184650" cy="49139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Service Authorization</a:t>
          </a:r>
        </a:p>
      </dsp:txBody>
      <dsp:txXfrm>
        <a:off x="23988" y="1023486"/>
        <a:ext cx="4136674" cy="443423"/>
      </dsp:txXfrm>
    </dsp:sp>
    <dsp:sp modelId="{CC7D8D39-CFBA-43DB-B360-28A6F977ADFB}">
      <dsp:nvSpPr>
        <dsp:cNvPr id="0" name=""/>
        <dsp:cNvSpPr/>
      </dsp:nvSpPr>
      <dsp:spPr>
        <a:xfrm>
          <a:off x="0" y="1490898"/>
          <a:ext cx="4184650"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Utilization Management and Review</a:t>
          </a:r>
        </a:p>
        <a:p>
          <a:pPr marL="171450" lvl="1" indent="-171450" algn="l" defTabSz="711200">
            <a:lnSpc>
              <a:spcPct val="90000"/>
            </a:lnSpc>
            <a:spcBef>
              <a:spcPct val="0"/>
            </a:spcBef>
            <a:spcAft>
              <a:spcPct val="20000"/>
            </a:spcAft>
            <a:buChar char="•"/>
          </a:pPr>
          <a:r>
            <a:rPr lang="en-US" sz="1600" kern="1200" dirty="0"/>
            <a:t>Prior Authorization</a:t>
          </a:r>
        </a:p>
        <a:p>
          <a:pPr marL="171450" lvl="1" indent="-171450" algn="l" defTabSz="711200">
            <a:lnSpc>
              <a:spcPct val="90000"/>
            </a:lnSpc>
            <a:spcBef>
              <a:spcPct val="0"/>
            </a:spcBef>
            <a:spcAft>
              <a:spcPct val="20000"/>
            </a:spcAft>
            <a:buChar char="•"/>
          </a:pPr>
          <a:r>
            <a:rPr lang="en-US" sz="1600" kern="1200" dirty="0"/>
            <a:t>“Fail First” or “Step Therapy”</a:t>
          </a:r>
        </a:p>
      </dsp:txBody>
      <dsp:txXfrm>
        <a:off x="0" y="1490898"/>
        <a:ext cx="4184650" cy="804194"/>
      </dsp:txXfrm>
    </dsp:sp>
    <dsp:sp modelId="{AAB5397A-F5A5-4395-BA4E-7AA02A8B04F9}">
      <dsp:nvSpPr>
        <dsp:cNvPr id="0" name=""/>
        <dsp:cNvSpPr/>
      </dsp:nvSpPr>
      <dsp:spPr>
        <a:xfrm>
          <a:off x="0" y="2295093"/>
          <a:ext cx="4184650" cy="49139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Timeliness of Service</a:t>
          </a:r>
        </a:p>
      </dsp:txBody>
      <dsp:txXfrm>
        <a:off x="23988" y="2319081"/>
        <a:ext cx="4136674" cy="443423"/>
      </dsp:txXfrm>
    </dsp:sp>
    <dsp:sp modelId="{BA6AD19D-AAA4-41D8-A2DC-7DE18CE9EE81}">
      <dsp:nvSpPr>
        <dsp:cNvPr id="0" name=""/>
        <dsp:cNvSpPr/>
      </dsp:nvSpPr>
      <dsp:spPr>
        <a:xfrm>
          <a:off x="0" y="2786493"/>
          <a:ext cx="418465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6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Open to New Intake</a:t>
          </a:r>
        </a:p>
        <a:p>
          <a:pPr marL="171450" lvl="1" indent="-171450" algn="l" defTabSz="711200">
            <a:lnSpc>
              <a:spcPct val="90000"/>
            </a:lnSpc>
            <a:spcBef>
              <a:spcPct val="0"/>
            </a:spcBef>
            <a:spcAft>
              <a:spcPct val="20000"/>
            </a:spcAft>
            <a:buChar char="•"/>
          </a:pPr>
          <a:r>
            <a:rPr lang="en-US" sz="1600" kern="1200" dirty="0"/>
            <a:t>Length of Waitlist</a:t>
          </a:r>
        </a:p>
        <a:p>
          <a:pPr marL="171450" lvl="1" indent="-171450" algn="l" defTabSz="711200">
            <a:lnSpc>
              <a:spcPct val="90000"/>
            </a:lnSpc>
            <a:spcBef>
              <a:spcPct val="0"/>
            </a:spcBef>
            <a:spcAft>
              <a:spcPct val="20000"/>
            </a:spcAft>
            <a:buChar char="•"/>
          </a:pPr>
          <a:r>
            <a:rPr lang="en-US" sz="1600" kern="1200" dirty="0"/>
            <a:t>Time to Intake</a:t>
          </a:r>
        </a:p>
        <a:p>
          <a:pPr marL="171450" lvl="1" indent="-171450" algn="l" defTabSz="711200">
            <a:lnSpc>
              <a:spcPct val="90000"/>
            </a:lnSpc>
            <a:spcBef>
              <a:spcPct val="0"/>
            </a:spcBef>
            <a:spcAft>
              <a:spcPct val="20000"/>
            </a:spcAft>
            <a:buChar char="•"/>
          </a:pPr>
          <a:r>
            <a:rPr lang="en-US" sz="1600" kern="1200" dirty="0"/>
            <a:t>Time to Treatment</a:t>
          </a:r>
        </a:p>
      </dsp:txBody>
      <dsp:txXfrm>
        <a:off x="0" y="2786493"/>
        <a:ext cx="4184650" cy="1065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07AE-47DC-4E8B-A5E7-B3CB49928845}">
      <dsp:nvSpPr>
        <dsp:cNvPr id="0" name=""/>
        <dsp:cNvSpPr/>
      </dsp:nvSpPr>
      <dsp:spPr>
        <a:xfrm>
          <a:off x="286404" y="1793"/>
          <a:ext cx="2995892" cy="2064169"/>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91476-B652-408D-BBFF-925A3B9515A3}">
      <dsp:nvSpPr>
        <dsp:cNvPr id="0" name=""/>
        <dsp:cNvSpPr/>
      </dsp:nvSpPr>
      <dsp:spPr>
        <a:xfrm>
          <a:off x="286404" y="2065963"/>
          <a:ext cx="2995892" cy="11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384048" rIns="384048" bIns="0" numCol="1" spcCol="1270" anchor="t" anchorCtr="0">
          <a:noAutofit/>
        </a:bodyPr>
        <a:lstStyle/>
        <a:p>
          <a:pPr marL="0" lvl="0" indent="0" algn="ctr" defTabSz="2400300">
            <a:lnSpc>
              <a:spcPct val="90000"/>
            </a:lnSpc>
            <a:spcBef>
              <a:spcPct val="0"/>
            </a:spcBef>
            <a:spcAft>
              <a:spcPct val="35000"/>
            </a:spcAft>
            <a:buNone/>
          </a:pPr>
          <a:r>
            <a:rPr lang="en-US" sz="5400" kern="1200" dirty="0"/>
            <a:t>Access</a:t>
          </a:r>
        </a:p>
      </dsp:txBody>
      <dsp:txXfrm>
        <a:off x="286404" y="2065963"/>
        <a:ext cx="2995892" cy="11114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18F18-69B0-45CB-B416-72A98932E4DA}">
      <dsp:nvSpPr>
        <dsp:cNvPr id="0" name=""/>
        <dsp:cNvSpPr/>
      </dsp:nvSpPr>
      <dsp:spPr>
        <a:xfrm>
          <a:off x="272260" y="262"/>
          <a:ext cx="2998780" cy="2066160"/>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BE4BE-4249-40E7-B784-0F0F8161EF36}">
      <dsp:nvSpPr>
        <dsp:cNvPr id="0" name=""/>
        <dsp:cNvSpPr/>
      </dsp:nvSpPr>
      <dsp:spPr>
        <a:xfrm>
          <a:off x="272260" y="2066422"/>
          <a:ext cx="2998780" cy="111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Network Adequacy</a:t>
          </a:r>
        </a:p>
      </dsp:txBody>
      <dsp:txXfrm>
        <a:off x="272260" y="2066422"/>
        <a:ext cx="2998780" cy="1112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D3F41-94C3-4DD3-8076-626211139344}">
      <dsp:nvSpPr>
        <dsp:cNvPr id="0" name=""/>
        <dsp:cNvSpPr/>
      </dsp:nvSpPr>
      <dsp:spPr>
        <a:xfrm>
          <a:off x="0" y="538968"/>
          <a:ext cx="4184650" cy="135134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Travel Time and Distance</a:t>
          </a:r>
        </a:p>
      </dsp:txBody>
      <dsp:txXfrm>
        <a:off x="65967" y="604935"/>
        <a:ext cx="4052716" cy="1219415"/>
      </dsp:txXfrm>
    </dsp:sp>
    <dsp:sp modelId="{DD8B4696-5891-4BA0-B4D1-8CC2FA2AE614}">
      <dsp:nvSpPr>
        <dsp:cNvPr id="0" name=""/>
        <dsp:cNvSpPr/>
      </dsp:nvSpPr>
      <dsp:spPr>
        <a:xfrm>
          <a:off x="0" y="1991118"/>
          <a:ext cx="4184650" cy="135134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Healthcare Providers Available</a:t>
          </a:r>
        </a:p>
      </dsp:txBody>
      <dsp:txXfrm>
        <a:off x="65967" y="2057085"/>
        <a:ext cx="4052716" cy="1219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31395-5B8A-4BC6-B193-CD4CB217FE38}">
      <dsp:nvSpPr>
        <dsp:cNvPr id="0" name=""/>
        <dsp:cNvSpPr/>
      </dsp:nvSpPr>
      <dsp:spPr>
        <a:xfrm>
          <a:off x="278442" y="85"/>
          <a:ext cx="2999115" cy="206639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3147B-8BDD-4DCD-B07A-2B477124E39E}">
      <dsp:nvSpPr>
        <dsp:cNvPr id="0" name=""/>
        <dsp:cNvSpPr/>
      </dsp:nvSpPr>
      <dsp:spPr>
        <a:xfrm>
          <a:off x="278442" y="2066475"/>
          <a:ext cx="2999115" cy="111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en-US" sz="4000" kern="1200" dirty="0"/>
            <a:t>Telehealth</a:t>
          </a:r>
        </a:p>
      </dsp:txBody>
      <dsp:txXfrm>
        <a:off x="278442" y="2066475"/>
        <a:ext cx="2999115" cy="1112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D3F41-94C3-4DD3-8076-626211139344}">
      <dsp:nvSpPr>
        <dsp:cNvPr id="0" name=""/>
        <dsp:cNvSpPr/>
      </dsp:nvSpPr>
      <dsp:spPr>
        <a:xfrm>
          <a:off x="0" y="56073"/>
          <a:ext cx="4184650" cy="119690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Choice for In-Person or Telehealth</a:t>
          </a:r>
        </a:p>
      </dsp:txBody>
      <dsp:txXfrm>
        <a:off x="58428" y="114501"/>
        <a:ext cx="4067794" cy="1080053"/>
      </dsp:txXfrm>
    </dsp:sp>
    <dsp:sp modelId="{DD8B4696-5891-4BA0-B4D1-8CC2FA2AE614}">
      <dsp:nvSpPr>
        <dsp:cNvPr id="0" name=""/>
        <dsp:cNvSpPr/>
      </dsp:nvSpPr>
      <dsp:spPr>
        <a:xfrm>
          <a:off x="0" y="1342263"/>
          <a:ext cx="4184650" cy="119690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Co-Pays</a:t>
          </a:r>
        </a:p>
      </dsp:txBody>
      <dsp:txXfrm>
        <a:off x="58428" y="1400691"/>
        <a:ext cx="4067794" cy="1080053"/>
      </dsp:txXfrm>
    </dsp:sp>
    <dsp:sp modelId="{BD1E0640-A200-44F2-B95B-93E070F58289}">
      <dsp:nvSpPr>
        <dsp:cNvPr id="0" name=""/>
        <dsp:cNvSpPr/>
      </dsp:nvSpPr>
      <dsp:spPr>
        <a:xfrm>
          <a:off x="0" y="2628453"/>
          <a:ext cx="4184650" cy="1196909"/>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Provider Payment Rates</a:t>
          </a:r>
        </a:p>
      </dsp:txBody>
      <dsp:txXfrm>
        <a:off x="58428" y="2686881"/>
        <a:ext cx="4067794" cy="1080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DEBE6-1F43-474D-8A3D-D70FFA37325A}">
      <dsp:nvSpPr>
        <dsp:cNvPr id="0" name=""/>
        <dsp:cNvSpPr/>
      </dsp:nvSpPr>
      <dsp:spPr>
        <a:xfrm>
          <a:off x="1578590" y="0"/>
          <a:ext cx="1161090" cy="953206"/>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Physical Health </a:t>
          </a:r>
        </a:p>
      </dsp:txBody>
      <dsp:txXfrm>
        <a:off x="1748628" y="139594"/>
        <a:ext cx="821014" cy="674018"/>
      </dsp:txXfrm>
    </dsp:sp>
    <dsp:sp modelId="{C83088C1-C6A1-4087-8694-B14E812432BA}">
      <dsp:nvSpPr>
        <dsp:cNvPr id="0" name=""/>
        <dsp:cNvSpPr/>
      </dsp:nvSpPr>
      <dsp:spPr>
        <a:xfrm>
          <a:off x="1928541" y="1015170"/>
          <a:ext cx="440543" cy="440543"/>
        </a:xfrm>
        <a:prstGeom prst="mathPlus">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986935" y="1183634"/>
        <a:ext cx="323755" cy="103615"/>
      </dsp:txXfrm>
    </dsp:sp>
    <dsp:sp modelId="{C23E3FDD-F9FD-4A0C-A2EA-C4CFC5C25017}">
      <dsp:nvSpPr>
        <dsp:cNvPr id="0" name=""/>
        <dsp:cNvSpPr/>
      </dsp:nvSpPr>
      <dsp:spPr>
        <a:xfrm>
          <a:off x="1583683" y="1517390"/>
          <a:ext cx="1130259" cy="84164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Mental Health</a:t>
          </a:r>
        </a:p>
      </dsp:txBody>
      <dsp:txXfrm>
        <a:off x="1749206" y="1640646"/>
        <a:ext cx="799213" cy="595131"/>
      </dsp:txXfrm>
    </dsp:sp>
    <dsp:sp modelId="{2477B057-711B-4B65-858A-1CE7FB48D9A1}">
      <dsp:nvSpPr>
        <dsp:cNvPr id="0" name=""/>
        <dsp:cNvSpPr/>
      </dsp:nvSpPr>
      <dsp:spPr>
        <a:xfrm>
          <a:off x="1928541" y="2420709"/>
          <a:ext cx="440543" cy="440543"/>
        </a:xfrm>
        <a:prstGeom prst="mathPlus">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986935" y="2589173"/>
        <a:ext cx="323755" cy="103615"/>
      </dsp:txXfrm>
    </dsp:sp>
    <dsp:sp modelId="{B8196459-E797-4FFD-85AE-E6BF851A6AFB}">
      <dsp:nvSpPr>
        <dsp:cNvPr id="0" name=""/>
        <dsp:cNvSpPr/>
      </dsp:nvSpPr>
      <dsp:spPr>
        <a:xfrm>
          <a:off x="1541197" y="2922928"/>
          <a:ext cx="1215231" cy="102531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Substance Use Treatment </a:t>
          </a:r>
        </a:p>
      </dsp:txBody>
      <dsp:txXfrm>
        <a:off x="1719163" y="3073082"/>
        <a:ext cx="859299" cy="725011"/>
      </dsp:txXfrm>
    </dsp:sp>
    <dsp:sp modelId="{CFD53FC5-98E7-466D-9509-22794C9A45A7}">
      <dsp:nvSpPr>
        <dsp:cNvPr id="0" name=""/>
        <dsp:cNvSpPr/>
      </dsp:nvSpPr>
      <dsp:spPr>
        <a:xfrm rot="271">
          <a:off x="2870362" y="1832912"/>
          <a:ext cx="241539" cy="282555"/>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870362" y="1889420"/>
        <a:ext cx="169077" cy="169533"/>
      </dsp:txXfrm>
    </dsp:sp>
    <dsp:sp modelId="{AFDAB8B6-63D3-4697-BB99-D09A3B184260}">
      <dsp:nvSpPr>
        <dsp:cNvPr id="0" name=""/>
        <dsp:cNvSpPr/>
      </dsp:nvSpPr>
      <dsp:spPr>
        <a:xfrm>
          <a:off x="3212163" y="1214710"/>
          <a:ext cx="1519115" cy="151911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Integrated</a:t>
          </a:r>
          <a:r>
            <a:rPr lang="en-US" sz="1500" kern="1200" baseline="0" dirty="0"/>
            <a:t> </a:t>
          </a:r>
        </a:p>
        <a:p>
          <a:pPr marL="0" lvl="0" indent="0" algn="ctr" defTabSz="666750">
            <a:lnSpc>
              <a:spcPct val="90000"/>
            </a:lnSpc>
            <a:spcBef>
              <a:spcPct val="0"/>
            </a:spcBef>
            <a:spcAft>
              <a:spcPct val="35000"/>
            </a:spcAft>
            <a:buNone/>
          </a:pPr>
          <a:r>
            <a:rPr lang="en-US" sz="1500" kern="1200" dirty="0"/>
            <a:t>Care </a:t>
          </a:r>
        </a:p>
      </dsp:txBody>
      <dsp:txXfrm>
        <a:off x="3434632" y="1437179"/>
        <a:ext cx="1074177" cy="10741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B2B48-88E0-41B8-A3D8-9400F972AF7E}"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2C38F-2595-4080-B4CC-F50A9BC716A7}" type="slidenum">
              <a:rPr lang="en-US" smtClean="0"/>
              <a:t>‹#›</a:t>
            </a:fld>
            <a:endParaRPr lang="en-US"/>
          </a:p>
        </p:txBody>
      </p:sp>
    </p:spTree>
    <p:extLst>
      <p:ext uri="{BB962C8B-B14F-4D97-AF65-F5344CB8AC3E}">
        <p14:creationId xmlns:p14="http://schemas.microsoft.com/office/powerpoint/2010/main" val="185862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52BADA51-A77B-404A-AB6A-4E62B10D31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BE5C51-BBC8-D44D-8FBF-E8F78EF9D70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anose="020B0300000000000000" pitchFamily="34" charset="-128"/>
              <a:cs typeface="+mn-cs"/>
            </a:endParaRPr>
          </a:p>
        </p:txBody>
      </p:sp>
      <p:sp>
        <p:nvSpPr>
          <p:cNvPr id="7170" name="Rectangle 2">
            <a:extLst>
              <a:ext uri="{FF2B5EF4-FFF2-40B4-BE49-F238E27FC236}">
                <a16:creationId xmlns:a16="http://schemas.microsoft.com/office/drawing/2014/main" id="{92A3F52A-6B1B-1E4A-B6D6-FA113C548371}"/>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63F3E0B-7F80-6742-A422-59488F6A8A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ED726-9EF3-4A99-A39D-48573ABCA4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76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websites listed are secure.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ED726-9EF3-4A99-A39D-48573ABCA4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50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81CC0-B348-46A5-82EF-1091C3187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86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81CC0-B348-46A5-82EF-1091C3187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70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81CC0-B348-46A5-82EF-1091C3187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94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Sobering Center will be available for FY 2023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81CC0-B348-46A5-82EF-1091C3187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086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217B9-F47D-4F0A-B5E3-EFD5D4B813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51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ead980cd6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2" name="Google Shape;102;g6ead980cd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80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ead980cd6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g6ead980cd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36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ead980cd6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g6ead980cd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29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lnSpc>
                <a:spcPct val="100000"/>
              </a:lnSpc>
              <a:spcBef>
                <a:spcPts val="1000"/>
              </a:spcBef>
              <a:buClr>
                <a:schemeClr val="accent1"/>
              </a:buClr>
              <a:buFont typeface="Wingdings 3" charset="2"/>
              <a:buNone/>
            </a:pPr>
            <a:r>
              <a:rPr lang="en-US" sz="1200" dirty="0">
                <a:solidFill>
                  <a:schemeClr val="tx1">
                    <a:lumMod val="75000"/>
                    <a:lumOff val="25000"/>
                  </a:schemeClr>
                </a:solidFill>
              </a:rPr>
              <a:t>ESSENTIAL ELEMENTS FOR ACHIEVING HIGH-QUALITY, WHOLE-PERSON CARE</a:t>
            </a:r>
          </a:p>
          <a:p>
            <a:pPr marL="0" indent="0" defTabSz="457200">
              <a:lnSpc>
                <a:spcPct val="100000"/>
              </a:lnSpc>
              <a:spcBef>
                <a:spcPts val="1000"/>
              </a:spcBef>
              <a:buClr>
                <a:schemeClr val="accent1"/>
              </a:buClr>
              <a:buFont typeface="Wingdings 3" charset="2"/>
              <a:buNone/>
            </a:pPr>
            <a:endParaRPr lang="en-US" sz="1200" dirty="0">
              <a:solidFill>
                <a:schemeClr val="tx1">
                  <a:lumMod val="75000"/>
                  <a:lumOff val="25000"/>
                </a:schemeClr>
              </a:solidFill>
            </a:endParaRPr>
          </a:p>
          <a:p>
            <a:pPr marL="0" indent="0" defTabSz="457200">
              <a:lnSpc>
                <a:spcPct val="100000"/>
              </a:lnSpc>
              <a:spcBef>
                <a:spcPts val="1000"/>
              </a:spcBef>
              <a:buClr>
                <a:schemeClr val="accent1"/>
              </a:buClr>
              <a:buFont typeface="Wingdings 3" charset="2"/>
              <a:buNone/>
            </a:pPr>
            <a:r>
              <a:rPr lang="en-US" sz="1200" dirty="0">
                <a:solidFill>
                  <a:schemeClr val="tx1">
                    <a:lumMod val="75000"/>
                    <a:lumOff val="25000"/>
                  </a:schemeClr>
                </a:solidFill>
              </a:rPr>
              <a:t>The general public knows what wellness means, and people at risk for needing care receive targeted prevention support and early intervention if needed.</a:t>
            </a:r>
          </a:p>
          <a:p>
            <a:pPr marL="0" indent="0" defTabSz="457200">
              <a:lnSpc>
                <a:spcPct val="100000"/>
              </a:lnSpc>
              <a:spcBef>
                <a:spcPts val="1000"/>
              </a:spcBef>
              <a:buClr>
                <a:schemeClr val="accent1"/>
              </a:buClr>
              <a:buFont typeface="Wingdings 3" charset="2"/>
              <a:buNone/>
            </a:pPr>
            <a:r>
              <a:rPr lang="en-US" sz="1200" dirty="0">
                <a:solidFill>
                  <a:schemeClr val="tx1">
                    <a:lumMod val="75000"/>
                    <a:lumOff val="25000"/>
                  </a:schemeClr>
                </a:solidFill>
              </a:rPr>
              <a:t>People are encouraged to seek care they need and have antisocial behaviors recognized as possible symptoms of illness. People who aren’t ready to accept care are provided options to reduce harm they might cause to themselves or others.</a:t>
            </a:r>
          </a:p>
          <a:p>
            <a:pPr marL="0" indent="0" defTabSz="457200">
              <a:lnSpc>
                <a:spcPct val="100000"/>
              </a:lnSpc>
              <a:spcBef>
                <a:spcPts val="1000"/>
              </a:spcBef>
              <a:buClr>
                <a:schemeClr val="accent1"/>
              </a:buClr>
              <a:buFont typeface="Wingdings 3" charset="2"/>
              <a:buNone/>
            </a:pPr>
            <a:r>
              <a:rPr lang="en-US" sz="1200" dirty="0">
                <a:solidFill>
                  <a:schemeClr val="tx1">
                    <a:lumMod val="75000"/>
                    <a:lumOff val="25000"/>
                  </a:schemeClr>
                </a:solidFill>
              </a:rPr>
              <a:t>People who seek care are easily connected to a provider of their choice.</a:t>
            </a:r>
          </a:p>
          <a:p>
            <a:r>
              <a:rPr lang="en-US" sz="1200" b="1" dirty="0"/>
              <a:t>People receive appropriate care, based on their needs and preferences, in a timely manner. People see value and stay engaged in treatment.</a:t>
            </a:r>
          </a:p>
          <a:p>
            <a:r>
              <a:rPr lang="en-US" sz="1200" dirty="0"/>
              <a:t>People benefit from their caregivers working to coordinate their care with each other and with others involved in their lives. People whose needs change are supported through transitions to meet their different needs.</a:t>
            </a:r>
          </a:p>
          <a:p>
            <a:r>
              <a:rPr lang="en-US" sz="1200" dirty="0"/>
              <a:t>People who reach recovery receive support to maintain recovery and are reengaged in care in the event they deteriorate or need to return to care.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C2C7D-21A5-4A11-A9DE-4B19BBE255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63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ED726-9EF3-4A99-A39D-48573ABCA4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45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OHCOBR is governed by two (2) legislative requirements:</a:t>
            </a:r>
            <a:r>
              <a:rPr lang="en-US" baseline="0" dirty="0"/>
              <a:t> the Ombudsman’s Program (D.C. Law 15-331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ED726-9EF3-4A99-A39D-48573ABCA4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3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“Rescission”</a:t>
            </a:r>
            <a:r>
              <a:rPr lang="en-US" baseline="0" dirty="0"/>
              <a:t> means cancellation or discontinuance of coverage that has a retroactive effect (which is prohibited except in cases of fraud or intentional misrepresentation of material fact).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ED726-9EF3-4A99-A39D-48573ABCA4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2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hours for emergency</a:t>
            </a:r>
            <a:r>
              <a:rPr lang="en-US" baseline="0" dirty="0"/>
              <a:t> cases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ED726-9EF3-4A99-A39D-48573ABCA4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02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348044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155039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079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421717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8470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9767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144015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84486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D8C634C-11B3-D34E-9C01-79AEA41A83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74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914400" y="1524000"/>
            <a:ext cx="10261600" cy="4114800"/>
          </a:xfrm>
          <a:prstGeom prst="rect">
            <a:avLst/>
          </a:prstGeom>
        </p:spPr>
        <p:txBody>
          <a:bodyPr/>
          <a:lstStyle>
            <a:lvl1pPr>
              <a:defRPr>
                <a:solidFill>
                  <a:schemeClr val="accent6"/>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09600" y="381000"/>
            <a:ext cx="10972800" cy="63976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307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914400" y="1676400"/>
            <a:ext cx="10363200" cy="3962400"/>
          </a:xfrm>
          <a:prstGeom prst="rect">
            <a:avLst/>
          </a:prstGeom>
        </p:spPr>
        <p:txBody>
          <a:bodyPr/>
          <a:lstStyle/>
          <a:p>
            <a:pPr lvl="0"/>
            <a:endParaRPr lang="en-US" noProof="0"/>
          </a:p>
        </p:txBody>
      </p:sp>
      <p:sp>
        <p:nvSpPr>
          <p:cNvPr id="5" name="Title 1"/>
          <p:cNvSpPr>
            <a:spLocks noGrp="1"/>
          </p:cNvSpPr>
          <p:nvPr>
            <p:ph type="title"/>
          </p:nvPr>
        </p:nvSpPr>
        <p:spPr>
          <a:xfrm>
            <a:off x="609600" y="381000"/>
            <a:ext cx="10972800" cy="63976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6244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252067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p18"/>
          <p:cNvSpPr txBox="1">
            <a:spLocks noGrp="1"/>
          </p:cNvSpPr>
          <p:nvPr>
            <p:ph type="body" idx="1"/>
          </p:nvPr>
        </p:nvSpPr>
        <p:spPr>
          <a:xfrm>
            <a:off x="914400" y="1524000"/>
            <a:ext cx="102616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20000"/>
              </a:lnSpc>
              <a:spcBef>
                <a:spcPts val="480"/>
              </a:spcBef>
              <a:spcAft>
                <a:spcPts val="0"/>
              </a:spcAft>
              <a:buClr>
                <a:schemeClr val="accent6"/>
              </a:buClr>
              <a:buSzPts val="2400"/>
              <a:buFont typeface="Arial"/>
              <a:buChar char="•"/>
              <a:defRPr sz="2400" b="0" i="0" u="none" strike="noStrike" cap="none">
                <a:solidFill>
                  <a:schemeClr val="accent6"/>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title"/>
          </p:nvPr>
        </p:nvSpPr>
        <p:spPr>
          <a:xfrm>
            <a:off x="609600" y="381000"/>
            <a:ext cx="10972800" cy="6397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B50E25"/>
                </a:solidFill>
                <a:latin typeface="Arial"/>
                <a:ea typeface="Arial"/>
                <a:cs typeface="Arial"/>
                <a:sym typeface="Arial"/>
              </a:defRPr>
            </a:lvl9pPr>
          </a:lstStyle>
          <a:p>
            <a:endParaRPr/>
          </a:p>
        </p:txBody>
      </p:sp>
    </p:spTree>
    <p:extLst>
      <p:ext uri="{BB962C8B-B14F-4D97-AF65-F5344CB8AC3E}">
        <p14:creationId xmlns:p14="http://schemas.microsoft.com/office/powerpoint/2010/main" val="4238044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A4054A-C5A9-4908-B7B6-89C6DDF7E725}"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7904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34F49-615A-4AFE-BB44-686266566304}"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528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139E62-E339-4C19-8930-FA3FAE201B85}"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563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1DFAA8-2615-4180-9923-A8FD2BA85807}" type="datetime1">
              <a:rPr lang="en-US" smtClean="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555331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F59FE-58E5-483B-803F-B65A6E3D9A15}" type="datetime1">
              <a:rPr lang="en-US" smtClean="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982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C36EF-4B26-400C-AA15-A2898AD47520}" type="datetime1">
              <a:rPr lang="en-US" smtClean="0"/>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039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9EBF8-BFA8-4339-A752-E9B66E439146}" type="datetime1">
              <a:rPr lang="en-US" smtClean="0"/>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388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62515-50DC-4B75-9EED-709ACD917FDD}" type="datetime1">
              <a:rPr lang="en-US" smtClean="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574491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965C76-58E1-4465-8DE6-5E4AAE57DAAA}" type="datetime1">
              <a:rPr lang="en-US" smtClean="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39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8B4B9-2CB7-4E25-A336-D7786ADF4FA1}"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120501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5D942-08EC-4552-9554-278B4529EDD8}"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7065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B001BB-9BDD-4116-9A04-6C6F78FB5831}"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2611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24D657-DB85-478A-BBC0-A6D94F16D425}"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6540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CF02BD-8DA9-4FCA-A538-F447B5A4B6FB}"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6789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02EBCC-CAD8-4FA3-B06B-E82404CB6204}"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6480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5564CF-4C83-4CD0-9808-66437C975359}"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10306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9F994-A746-49CB-B187-C8270E5F35F0}" type="datetime1">
              <a:rPr lang="en-US" smtClean="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9776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2B14BA5-F989-4862-BF50-99468F362370}" type="datetime1">
              <a:rPr lang="en-US" smtClean="0"/>
              <a:t>5/13/2022</a:t>
            </a:fld>
            <a:endParaRPr lang="en-US"/>
          </a:p>
        </p:txBody>
      </p:sp>
      <p:sp>
        <p:nvSpPr>
          <p:cNvPr id="8" name="Slide Number Placeholder 7"/>
          <p:cNvSpPr>
            <a:spLocks noGrp="1"/>
          </p:cNvSpPr>
          <p:nvPr>
            <p:ph type="sldNum" sz="quarter" idx="11"/>
          </p:nvPr>
        </p:nvSpPr>
        <p:spPr/>
        <p:txBody>
          <a:bodyPr/>
          <a:lstStyle/>
          <a:p>
            <a:fld id="{227F9CA0-617E-4CD1-9F35-A1661655E1C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94371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E8F1C-7F7A-48F6-9D6A-6922D5041E42}"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3886972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E22DB-9706-43AA-8846-D5BDD50FC5D3}"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9CA0-617E-4CD1-9F35-A1661655E1C7}" type="slidenum">
              <a:rPr lang="en-US" smtClean="0"/>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7931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B8B4B9-2CB7-4E25-A336-D7786ADF4FA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3895293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68636-430A-44B2-A88C-80C97ABAB677}"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9CA0-617E-4CD1-9F35-A1661655E1C7}"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262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FE101F1-A2DB-42D6-B73C-12AB03614C28}" type="datetime1">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F9CA0-617E-4CD1-9F35-A1661655E1C7}"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502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4134DE-735A-4416-BC64-BB3D99ABAA2E}"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3696829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09112-737E-4584-AB62-D49CFFDCA808}" type="datetime1">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462697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8239B-A2CC-4630-BC91-C8437985C5E9}"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2589631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8A24F-B0AB-44F4-B235-1D1299F9183A}"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1087095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12E2B-7109-4E67-97C8-EAD5020099F1}"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495124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FF2B2-A09A-41EA-8FC1-B2D0F84E94B5}"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9CA0-617E-4CD1-9F35-A1661655E1C7}" type="slidenum">
              <a:rPr lang="en-US" smtClean="0"/>
              <a:t>‹#›</a:t>
            </a:fld>
            <a:endParaRPr lang="en-US"/>
          </a:p>
        </p:txBody>
      </p:sp>
    </p:spTree>
    <p:extLst>
      <p:ext uri="{BB962C8B-B14F-4D97-AF65-F5344CB8AC3E}">
        <p14:creationId xmlns:p14="http://schemas.microsoft.com/office/powerpoint/2010/main" val="764564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277" y="250098"/>
            <a:ext cx="11108267" cy="1781907"/>
          </a:xfrm>
        </p:spPr>
        <p:txBody>
          <a:bodyPr/>
          <a:lstStyle>
            <a:lvl1pPr algn="ctr">
              <a:defRPr baseline="0">
                <a:latin typeface="Cambria" panose="02040503050406030204" pitchFamily="18" charset="0"/>
              </a:defRPr>
            </a:lvl1pPr>
          </a:lstStyle>
          <a:p>
            <a:r>
              <a:rPr lang="en-US"/>
              <a:t>Department of Behavioral Health</a:t>
            </a:r>
          </a:p>
        </p:txBody>
      </p:sp>
      <p:sp>
        <p:nvSpPr>
          <p:cNvPr id="3" name="Subtitle 2"/>
          <p:cNvSpPr>
            <a:spLocks noGrp="1"/>
          </p:cNvSpPr>
          <p:nvPr>
            <p:ph type="subTitle" idx="1" hasCustomPrompt="1"/>
          </p:nvPr>
        </p:nvSpPr>
        <p:spPr>
          <a:xfrm>
            <a:off x="1550634" y="2552700"/>
            <a:ext cx="8575829" cy="2338896"/>
          </a:xfrm>
        </p:spPr>
        <p:txBody>
          <a:bodyPr/>
          <a:lstStyle>
            <a:lvl1pPr marL="0" indent="0" algn="ctr">
              <a:buNone/>
              <a:defRPr>
                <a:latin typeface="Cambria" panose="02040503050406030204"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a:t>Title of Division/Area</a:t>
            </a:r>
          </a:p>
          <a:p>
            <a:r>
              <a:rPr lang="en-US"/>
              <a:t>Name of Presenter</a:t>
            </a:r>
          </a:p>
          <a:p>
            <a:r>
              <a:rPr lang="en-US"/>
              <a:t>Date</a:t>
            </a:r>
          </a:p>
        </p:txBody>
      </p:sp>
      <p:sp>
        <p:nvSpPr>
          <p:cNvPr id="5" name="TextBox 4">
            <a:extLst>
              <a:ext uri="{FF2B5EF4-FFF2-40B4-BE49-F238E27FC236}">
                <a16:creationId xmlns:a16="http://schemas.microsoft.com/office/drawing/2014/main" id="{71BD3FBB-2A41-41EF-BA1D-EDC930660CD2}"/>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pic>
        <p:nvPicPr>
          <p:cNvPr id="7" name="Picture 6" descr="A black sign with white text&#10;&#10;Description automatically generated">
            <a:extLst>
              <a:ext uri="{FF2B5EF4-FFF2-40B4-BE49-F238E27FC236}">
                <a16:creationId xmlns:a16="http://schemas.microsoft.com/office/drawing/2014/main" id="{0E554CCB-0181-4A9D-9E13-F062AD7C67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7973" y="5817115"/>
            <a:ext cx="3051292" cy="444575"/>
          </a:xfrm>
          <a:prstGeom prst="rect">
            <a:avLst/>
          </a:prstGeom>
        </p:spPr>
      </p:pic>
      <p:pic>
        <p:nvPicPr>
          <p:cNvPr id="8" name="Picture 7">
            <a:extLst>
              <a:ext uri="{FF2B5EF4-FFF2-40B4-BE49-F238E27FC236}">
                <a16:creationId xmlns:a16="http://schemas.microsoft.com/office/drawing/2014/main" id="{071BFEE2-76BF-DC6F-C70E-F2CFF634FD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3329" y="5705515"/>
            <a:ext cx="1471072" cy="623958"/>
          </a:xfrm>
          <a:prstGeom prst="rect">
            <a:avLst/>
          </a:prstGeom>
        </p:spPr>
      </p:pic>
    </p:spTree>
    <p:extLst>
      <p:ext uri="{BB962C8B-B14F-4D97-AF65-F5344CB8AC3E}">
        <p14:creationId xmlns:p14="http://schemas.microsoft.com/office/powerpoint/2010/main" val="4238605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66B2F07A-7AB0-4F13-8D13-2D9276B7F8AA}"/>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327603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8B4B9-2CB7-4E25-A336-D7786ADF4FA1}"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3425492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B4402A1A-DCF8-46BE-AA84-AAB497E275B2}"/>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3557402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3A12A58B-D6D1-4D58-9685-EA4362382744}"/>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1846765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10" name="TextBox 9">
            <a:extLst>
              <a:ext uri="{FF2B5EF4-FFF2-40B4-BE49-F238E27FC236}">
                <a16:creationId xmlns:a16="http://schemas.microsoft.com/office/drawing/2014/main" id="{49EE48B0-7B4A-44C4-9712-41B3EC4B8442}"/>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2989618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6" name="TextBox 5">
            <a:extLst>
              <a:ext uri="{FF2B5EF4-FFF2-40B4-BE49-F238E27FC236}">
                <a16:creationId xmlns:a16="http://schemas.microsoft.com/office/drawing/2014/main" id="{0CDD2FD0-748D-434F-9D00-2F1CB853C39E}"/>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19690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5" name="TextBox 4">
            <a:extLst>
              <a:ext uri="{FF2B5EF4-FFF2-40B4-BE49-F238E27FC236}">
                <a16:creationId xmlns:a16="http://schemas.microsoft.com/office/drawing/2014/main" id="{94F1F199-35F7-41A2-9027-92A7AF7736A4}"/>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1311485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1C0EEBEE-464B-45EB-AF34-226884AE933A}"/>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266355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7090BDAA-D030-4207-AA76-E8213B386537}"/>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2251594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A03BF3E8-7208-4CEF-9A82-96A44DB14EB5}"/>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3286637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D0882F81-6EA4-466E-B5AA-2419DEA3AFFF}"/>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3392870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814B6A6E-BF18-42F4-B44F-F37948B521D7}"/>
              </a:ext>
            </a:extLst>
          </p:cNvPr>
          <p:cNvSpPr txBox="1"/>
          <p:nvPr userDrawn="1"/>
        </p:nvSpPr>
        <p:spPr>
          <a:xfrm>
            <a:off x="628453" y="5954090"/>
            <a:ext cx="4688264" cy="369332"/>
          </a:xfrm>
          <a:prstGeom prst="rect">
            <a:avLst/>
          </a:prstGeom>
          <a:solidFill>
            <a:schemeClr val="bg1"/>
          </a:solidFill>
          <a:ln>
            <a:noFill/>
          </a:ln>
        </p:spPr>
        <p:txBody>
          <a:bodyPr wrap="square" rtlCol="0">
            <a:spAutoFit/>
          </a:bodyPr>
          <a:lstStyle/>
          <a:p>
            <a:endParaRPr lang="en-US" sz="1800" dirty="0"/>
          </a:p>
        </p:txBody>
      </p:sp>
    </p:spTree>
    <p:extLst>
      <p:ext uri="{BB962C8B-B14F-4D97-AF65-F5344CB8AC3E}">
        <p14:creationId xmlns:p14="http://schemas.microsoft.com/office/powerpoint/2010/main" val="9189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B8B4B9-2CB7-4E25-A336-D7786ADF4FA1}"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1201397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277" y="250098"/>
            <a:ext cx="11108267" cy="1781907"/>
          </a:xfrm>
        </p:spPr>
        <p:txBody>
          <a:bodyPr/>
          <a:lstStyle>
            <a:lvl1pPr algn="ctr">
              <a:defRPr baseline="0">
                <a:latin typeface="Cambria" panose="02040503050406030204" pitchFamily="18" charset="0"/>
              </a:defRPr>
            </a:lvl1pPr>
          </a:lstStyle>
          <a:p>
            <a:r>
              <a:rPr lang="en-US"/>
              <a:t>Department of Behavioral Health</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latin typeface="Cambria" panose="02040503050406030204" pitchFamily="18" charset="0"/>
              </a:defRPr>
            </a:lvl1pPr>
            <a:lvl2pPr marL="342819" indent="0" algn="ctr">
              <a:buNone/>
              <a:defRPr/>
            </a:lvl2pPr>
            <a:lvl3pPr marL="685640" indent="0" algn="ctr">
              <a:buNone/>
              <a:defRPr/>
            </a:lvl3pPr>
            <a:lvl4pPr marL="1028459" indent="0" algn="ctr">
              <a:buNone/>
              <a:defRPr/>
            </a:lvl4pPr>
            <a:lvl5pPr marL="1371280" indent="0" algn="ctr">
              <a:buNone/>
              <a:defRPr/>
            </a:lvl5pPr>
            <a:lvl6pPr marL="1714100" indent="0" algn="ctr">
              <a:buNone/>
              <a:defRPr/>
            </a:lvl6pPr>
            <a:lvl7pPr marL="2056919" indent="0" algn="ctr">
              <a:buNone/>
              <a:defRPr/>
            </a:lvl7pPr>
            <a:lvl8pPr marL="2399739" indent="0" algn="ctr">
              <a:buNone/>
              <a:defRPr/>
            </a:lvl8pPr>
            <a:lvl9pPr marL="2742558" indent="0" algn="ctr">
              <a:buNone/>
              <a:defRPr/>
            </a:lvl9pPr>
          </a:lstStyle>
          <a:p>
            <a:r>
              <a:rPr lang="en-US"/>
              <a:t>Title of Division/Area</a:t>
            </a:r>
          </a:p>
          <a:p>
            <a:r>
              <a:rPr lang="en-US"/>
              <a:t>Name of Presenter</a:t>
            </a:r>
          </a:p>
          <a:p>
            <a:r>
              <a:rPr lang="en-US"/>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740" y="2094526"/>
            <a:ext cx="3751384"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10800864" y="5604031"/>
            <a:ext cx="672123" cy="700118"/>
          </a:xfrm>
          <a:prstGeom prst="rect">
            <a:avLst/>
          </a:prstGeom>
        </p:spPr>
      </p:pic>
    </p:spTree>
    <p:extLst>
      <p:ext uri="{BB962C8B-B14F-4D97-AF65-F5344CB8AC3E}">
        <p14:creationId xmlns:p14="http://schemas.microsoft.com/office/powerpoint/2010/main" val="869535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62E25340-54C0-4D97-AA52-D61C6E857B51}"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Tree>
    <p:extLst>
      <p:ext uri="{BB962C8B-B14F-4D97-AF65-F5344CB8AC3E}">
        <p14:creationId xmlns:p14="http://schemas.microsoft.com/office/powerpoint/2010/main" val="31195047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19" indent="0">
              <a:buNone/>
              <a:defRPr sz="1350"/>
            </a:lvl2pPr>
            <a:lvl3pPr marL="685640" indent="0">
              <a:buNone/>
              <a:defRPr sz="1200"/>
            </a:lvl3pPr>
            <a:lvl4pPr marL="1028459" indent="0">
              <a:buNone/>
              <a:defRPr sz="1050"/>
            </a:lvl4pPr>
            <a:lvl5pPr marL="1371280" indent="0">
              <a:buNone/>
              <a:defRPr sz="1050"/>
            </a:lvl5pPr>
            <a:lvl6pPr marL="1714100" indent="0">
              <a:buNone/>
              <a:defRPr sz="1050"/>
            </a:lvl6pPr>
            <a:lvl7pPr marL="2056919" indent="0">
              <a:buNone/>
              <a:defRPr sz="1050"/>
            </a:lvl7pPr>
            <a:lvl8pPr marL="2399739" indent="0">
              <a:buNone/>
              <a:defRPr sz="1050"/>
            </a:lvl8pPr>
            <a:lvl9pPr marL="2742558" indent="0">
              <a:buNone/>
              <a:defRPr sz="1050"/>
            </a:lvl9pPr>
          </a:lstStyle>
          <a:p>
            <a:pPr lvl="0"/>
            <a:r>
              <a:rPr lang="en-US"/>
              <a:t>Click to edit Master text styles</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E36CD349-5DD7-4433-A90C-D01BD3482C6A}"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Tree>
    <p:extLst>
      <p:ext uri="{BB962C8B-B14F-4D97-AF65-F5344CB8AC3E}">
        <p14:creationId xmlns:p14="http://schemas.microsoft.com/office/powerpoint/2010/main" val="3028277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58EBCBB6-6101-435F-A5EB-89A828195421}"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Tree>
    <p:extLst>
      <p:ext uri="{BB962C8B-B14F-4D97-AF65-F5344CB8AC3E}">
        <p14:creationId xmlns:p14="http://schemas.microsoft.com/office/powerpoint/2010/main" val="966067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819" indent="0">
              <a:buNone/>
              <a:defRPr sz="1500" b="1"/>
            </a:lvl2pPr>
            <a:lvl3pPr marL="685640" indent="0">
              <a:buNone/>
              <a:defRPr sz="1350" b="1"/>
            </a:lvl3pPr>
            <a:lvl4pPr marL="1028459" indent="0">
              <a:buNone/>
              <a:defRPr sz="1200" b="1"/>
            </a:lvl4pPr>
            <a:lvl5pPr marL="1371280" indent="0">
              <a:buNone/>
              <a:defRPr sz="1200" b="1"/>
            </a:lvl5pPr>
            <a:lvl6pPr marL="1714100" indent="0">
              <a:buNone/>
              <a:defRPr sz="1200" b="1"/>
            </a:lvl6pPr>
            <a:lvl7pPr marL="2056919" indent="0">
              <a:buNone/>
              <a:defRPr sz="1200" b="1"/>
            </a:lvl7pPr>
            <a:lvl8pPr marL="2399739" indent="0">
              <a:buNone/>
              <a:defRPr sz="1200" b="1"/>
            </a:lvl8pPr>
            <a:lvl9pPr marL="274255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53024E28-9D3B-4DC1-8142-8E4D8E45ECB7}" type="slidenum">
              <a:rPr lang="en-US" smtClean="0">
                <a:solidFill>
                  <a:srgbClr val="FFFFFF"/>
                </a:solidFill>
              </a:rPr>
              <a:pPr>
                <a:def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C53E93B5-B8EF-462D-BA6C-A090892D9858}"/>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30152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532AB989-1A8A-4C96-B273-A5F2125757A5}" type="slidenum">
              <a:rPr lang="en-US" smtClean="0">
                <a:solidFill>
                  <a:srgbClr val="FFFFFF"/>
                </a:solidFill>
              </a:rPr>
              <a:pPr>
                <a:defRPr/>
              </a:pPr>
              <a:t>‹#›</a:t>
            </a:fld>
            <a:endParaRPr lang="en-US"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6" name="TextBox 5">
            <a:extLst>
              <a:ext uri="{FF2B5EF4-FFF2-40B4-BE49-F238E27FC236}">
                <a16:creationId xmlns:a16="http://schemas.microsoft.com/office/drawing/2014/main" id="{98CF0D03-17E0-4829-A156-0E0491E65A57}"/>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239032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12055D5D-1616-41D2-A810-F138318299A1}" type="slidenum">
              <a:rPr lang="en-US" smtClean="0">
                <a:solidFill>
                  <a:srgbClr val="FFFFFF"/>
                </a:solidFill>
              </a:rPr>
              <a:pPr>
                <a:defRPr/>
              </a:pPr>
              <a:t>‹#›</a:t>
            </a:fld>
            <a:endParaRPr lang="en-US" dirty="0">
              <a:solidFill>
                <a:srgbClr val="FFFFF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5" name="TextBox 4">
            <a:extLst>
              <a:ext uri="{FF2B5EF4-FFF2-40B4-BE49-F238E27FC236}">
                <a16:creationId xmlns:a16="http://schemas.microsoft.com/office/drawing/2014/main" id="{34479182-FBAB-4262-B4BA-903D8AC721B2}"/>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024780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323F4F99-07DE-4F12-A405-A74050CC805E}"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1A1969AE-B656-449C-8CE4-E656E284B51B}"/>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459835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19" indent="0">
              <a:buNone/>
              <a:defRPr sz="2100"/>
            </a:lvl2pPr>
            <a:lvl3pPr marL="685640" indent="0">
              <a:buNone/>
              <a:defRPr sz="1800"/>
            </a:lvl3pPr>
            <a:lvl4pPr marL="1028459" indent="0">
              <a:buNone/>
              <a:defRPr sz="1500"/>
            </a:lvl4pPr>
            <a:lvl5pPr marL="1371280" indent="0">
              <a:buNone/>
              <a:defRPr sz="1500"/>
            </a:lvl5pPr>
            <a:lvl6pPr marL="1714100" indent="0">
              <a:buNone/>
              <a:defRPr sz="1500"/>
            </a:lvl6pPr>
            <a:lvl7pPr marL="2056919" indent="0">
              <a:buNone/>
              <a:defRPr sz="1500"/>
            </a:lvl7pPr>
            <a:lvl8pPr marL="2399739" indent="0">
              <a:buNone/>
              <a:defRPr sz="1500"/>
            </a:lvl8pPr>
            <a:lvl9pPr marL="2742558"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19" indent="0">
              <a:buNone/>
              <a:defRPr sz="900"/>
            </a:lvl2pPr>
            <a:lvl3pPr marL="685640" indent="0">
              <a:buNone/>
              <a:defRPr sz="750"/>
            </a:lvl3pPr>
            <a:lvl4pPr marL="1028459" indent="0">
              <a:buNone/>
              <a:defRPr sz="675"/>
            </a:lvl4pPr>
            <a:lvl5pPr marL="1371280" indent="0">
              <a:buNone/>
              <a:defRPr sz="675"/>
            </a:lvl5pPr>
            <a:lvl6pPr marL="1714100" indent="0">
              <a:buNone/>
              <a:defRPr sz="675"/>
            </a:lvl6pPr>
            <a:lvl7pPr marL="2056919" indent="0">
              <a:buNone/>
              <a:defRPr sz="675"/>
            </a:lvl7pPr>
            <a:lvl8pPr marL="2399739" indent="0">
              <a:buNone/>
              <a:defRPr sz="675"/>
            </a:lvl8pPr>
            <a:lvl9pPr marL="2742558" indent="0">
              <a:buNone/>
              <a:defRPr sz="675"/>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9256BE08-5050-4F4B-94AC-754A4A9BC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3041A380-0CFF-42AA-ADE4-44CC1D843B53}"/>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685829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8EAA164E-9776-4052-B6AD-22C50950C745}"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660BDE71-6774-4DD9-B458-82BBDC5710B4}"/>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59919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8B4B9-2CB7-4E25-A336-D7786ADF4FA1}"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3121273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E9A04C84-34EC-4AFE-8930-C9793F0ABD90}" type="slidenum">
              <a:rPr lang="en-US" smtClean="0">
                <a:solidFill>
                  <a:srgbClr val="FFFFFF"/>
                </a:solidFill>
              </a:rPr>
              <a:pPr>
                <a:defRPr/>
              </a:pPr>
              <a:t>‹#›</a:t>
            </a:fld>
            <a:endParaRPr lang="en-US" dirty="0">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7" name="TextBox 6">
            <a:extLst>
              <a:ext uri="{FF2B5EF4-FFF2-40B4-BE49-F238E27FC236}">
                <a16:creationId xmlns:a16="http://schemas.microsoft.com/office/drawing/2014/main" id="{F6F67FB5-E347-4567-948D-E58235519E76}"/>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146027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10253788" y="6491293"/>
            <a:ext cx="1719385" cy="337651"/>
          </a:xfrm>
          <a:prstGeom prst="rect">
            <a:avLst/>
          </a:prstGeom>
          <a:ln/>
        </p:spPr>
        <p:txBody>
          <a:bodyPr/>
          <a:lstStyle>
            <a:lvl1pPr algn="r">
              <a:defRPr>
                <a:solidFill>
                  <a:schemeClr val="bg1"/>
                </a:solidFill>
              </a:defRPr>
            </a:lvl1pPr>
          </a:lstStyle>
          <a:p>
            <a:pPr>
              <a:defRPr/>
            </a:pPr>
            <a:fld id="{1333F40E-AD9F-4D32-A0D7-20331C7C42AD}" type="slidenum">
              <a:rPr lang="en-US" smtClean="0">
                <a:solidFill>
                  <a:srgbClr val="FFFFFF"/>
                </a:solidFill>
              </a:rPr>
              <a:pPr>
                <a:defRPr/>
              </a:pPr>
              <a:t>‹#›</a:t>
            </a:fld>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614" y="5580249"/>
            <a:ext cx="1714500" cy="723900"/>
          </a:xfrm>
          <a:prstGeom prst="rect">
            <a:avLst/>
          </a:prstGeom>
        </p:spPr>
      </p:pic>
      <p:sp>
        <p:nvSpPr>
          <p:cNvPr id="8" name="TextBox 7">
            <a:extLst>
              <a:ext uri="{FF2B5EF4-FFF2-40B4-BE49-F238E27FC236}">
                <a16:creationId xmlns:a16="http://schemas.microsoft.com/office/drawing/2014/main" id="{AEE3103F-6022-4D50-8E6A-3C0CDCA34375}"/>
              </a:ext>
            </a:extLst>
          </p:cNvPr>
          <p:cNvSpPr txBox="1"/>
          <p:nvPr userDrawn="1"/>
        </p:nvSpPr>
        <p:spPr>
          <a:xfrm>
            <a:off x="609600" y="5998464"/>
            <a:ext cx="3486912"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373066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mp; Content 2019">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5A61C1-5C20-A84A-90DA-51E0223E9615}"/>
              </a:ext>
            </a:extLst>
          </p:cNvPr>
          <p:cNvSpPr>
            <a:spLocks noGrp="1"/>
          </p:cNvSpPr>
          <p:nvPr>
            <p:ph type="sldNum" sz="quarter" idx="10"/>
          </p:nvPr>
        </p:nvSpPr>
        <p:spPr>
          <a:xfrm>
            <a:off x="11196849" y="6507386"/>
            <a:ext cx="628328" cy="337651"/>
          </a:xfrm>
        </p:spPr>
        <p:txBody>
          <a:bodyPr/>
          <a:lstStyle>
            <a:lvl1pPr algn="r">
              <a:defRPr/>
            </a:lvl1pPr>
          </a:lstStyle>
          <a:p>
            <a:fld id="{72E656BB-01DD-9A4A-A364-819738EDBDC6}" type="slidenum">
              <a:rPr lang="en-US" smtClean="0"/>
              <a:pPr/>
              <a:t>‹#›</a:t>
            </a:fld>
            <a:endParaRPr lang="en-US" dirty="0"/>
          </a:p>
        </p:txBody>
      </p:sp>
      <p:sp>
        <p:nvSpPr>
          <p:cNvPr id="4" name="Title 3">
            <a:extLst>
              <a:ext uri="{FF2B5EF4-FFF2-40B4-BE49-F238E27FC236}">
                <a16:creationId xmlns:a16="http://schemas.microsoft.com/office/drawing/2014/main" id="{73A6B5B7-EE8D-C04C-A8BC-DB10F6B4AC03}"/>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9A53F823-3BDD-8143-B7A6-4377D2B598C1}"/>
              </a:ext>
            </a:extLst>
          </p:cNvPr>
          <p:cNvSpPr>
            <a:spLocks noGrp="1"/>
          </p:cNvSpPr>
          <p:nvPr>
            <p:ph sz="quarter" idx="11" hasCustomPrompt="1"/>
          </p:nvPr>
        </p:nvSpPr>
        <p:spPr>
          <a:xfrm>
            <a:off x="609600" y="1371600"/>
            <a:ext cx="10972800" cy="4800600"/>
          </a:xfrm>
        </p:spPr>
        <p:txBody>
          <a:bodyPr/>
          <a:lstStyle>
            <a:lvl1pPr marL="0" marR="0" indent="0" algn="l" defTabSz="341710" rtl="0" eaLnBrk="1" fontAlgn="base" latinLnBrk="0" hangingPunct="1">
              <a:lnSpc>
                <a:spcPct val="110000"/>
              </a:lnSpc>
              <a:spcBef>
                <a:spcPts val="900"/>
              </a:spcBef>
              <a:spcAft>
                <a:spcPts val="0"/>
              </a:spcAft>
              <a:buClr>
                <a:srgbClr val="B5D6FE"/>
              </a:buClr>
              <a:buSzPct val="103000"/>
              <a:buFont typeface="Arial" panose="020B0604020202020204" pitchFamily="34" charset="0"/>
              <a:buNone/>
              <a:tabLst/>
              <a:defRPr/>
            </a:lvl1pPr>
            <a:lvl2pPr marL="171450" marR="0" indent="-171450" algn="l" defTabSz="341710" rtl="0" eaLnBrk="1" fontAlgn="base" latinLnBrk="0" hangingPunct="1">
              <a:lnSpc>
                <a:spcPct val="110000"/>
              </a:lnSpc>
              <a:spcBef>
                <a:spcPts val="900"/>
              </a:spcBef>
              <a:spcAft>
                <a:spcPts val="0"/>
              </a:spcAft>
              <a:buClr>
                <a:srgbClr val="E6443C"/>
              </a:buClr>
              <a:buSzPct val="103000"/>
              <a:buFont typeface="Arial" panose="020B0604020202020204" pitchFamily="34" charset="0"/>
              <a:buChar char="•"/>
              <a:tabLst/>
              <a:defRPr/>
            </a:lvl2pPr>
            <a:lvl3pPr marL="445770" marR="0" indent="-171450" algn="l" defTabSz="341710" rtl="0" eaLnBrk="1" fontAlgn="base" latinLnBrk="0" hangingPunct="1">
              <a:lnSpc>
                <a:spcPct val="110000"/>
              </a:lnSpc>
              <a:spcBef>
                <a:spcPts val="450"/>
              </a:spcBef>
              <a:spcAft>
                <a:spcPts val="0"/>
              </a:spcAft>
              <a:buClr>
                <a:srgbClr val="E6443C"/>
              </a:buClr>
              <a:buSzPct val="100000"/>
              <a:buFont typeface="System Font Regular"/>
              <a:buChar char="–"/>
              <a:tabLst/>
              <a:defRPr/>
            </a:lvl3pPr>
            <a:lvl4pPr marL="685800" marR="0" indent="-171450" algn="l" defTabSz="341710" rtl="0" eaLnBrk="1" fontAlgn="base" latinLnBrk="0" hangingPunct="1">
              <a:lnSpc>
                <a:spcPct val="110000"/>
              </a:lnSpc>
              <a:spcBef>
                <a:spcPts val="450"/>
              </a:spcBef>
              <a:spcAft>
                <a:spcPts val="0"/>
              </a:spcAft>
              <a:buClr>
                <a:srgbClr val="E6443C"/>
              </a:buClr>
              <a:buSzPct val="80000"/>
              <a:buFont typeface="Courier New" panose="02070309020205020404" pitchFamily="49" charset="0"/>
              <a:buChar char="o"/>
              <a:tabLst/>
              <a:defRPr/>
            </a:lvl4pPr>
            <a:lvl5pPr marL="891540" marR="0" indent="-172641" algn="l" defTabSz="341710" rtl="0" eaLnBrk="1" fontAlgn="base" latinLnBrk="0" hangingPunct="1">
              <a:lnSpc>
                <a:spcPct val="110000"/>
              </a:lnSpc>
              <a:spcBef>
                <a:spcPts val="450"/>
              </a:spcBef>
              <a:spcAft>
                <a:spcPts val="0"/>
              </a:spcAft>
              <a:buClr>
                <a:srgbClr val="E6443C"/>
              </a:buClr>
              <a:buSzPct val="80000"/>
              <a:buFont typeface="Wingdings" pitchFamily="2" charset="2"/>
              <a:buChar char="§"/>
              <a:tabLst>
                <a:tab pos="2012156" algn="l"/>
              </a:tabLst>
              <a:defRPr/>
            </a:lvl5pPr>
          </a:lstStyle>
          <a:p>
            <a:pPr marL="0" marR="0" lvl="0" indent="0" algn="l" defTabSz="341710" rtl="0" eaLnBrk="1" fontAlgn="base" latinLnBrk="0" hangingPunct="1">
              <a:lnSpc>
                <a:spcPct val="110000"/>
              </a:lnSpc>
              <a:spcBef>
                <a:spcPts val="900"/>
              </a:spcBef>
              <a:spcAft>
                <a:spcPts val="0"/>
              </a:spcAft>
              <a:buClr>
                <a:srgbClr val="B5D6FE"/>
              </a:buClr>
              <a:buSzPct val="103000"/>
              <a:buFont typeface="Arial" panose="020B0604020202020204" pitchFamily="34" charset="0"/>
              <a:buNone/>
              <a:tabLst/>
              <a:defRPr/>
            </a:pPr>
            <a:r>
              <a:rPr kumimoji="0" lang="en-US" sz="1050" b="0" i="0" u="none" strike="noStrike" kern="1200" cap="none" spc="0" normalizeH="0" baseline="0" noProof="0">
                <a:ln>
                  <a:noFill/>
                </a:ln>
                <a:solidFill>
                  <a:srgbClr val="313231">
                    <a:lumMod val="90000"/>
                    <a:lumOff val="10000"/>
                  </a:srgbClr>
                </a:solidFill>
                <a:effectLst/>
                <a:uLnTx/>
                <a:uFillTx/>
                <a:latin typeface="+mn-lt"/>
                <a:ea typeface="ＭＳ Ｐゴシック" pitchFamily="-65" charset="-128"/>
              </a:rPr>
              <a:t>Edit Master text styles</a:t>
            </a:r>
          </a:p>
          <a:p>
            <a:pPr marL="171450" marR="0" lvl="1" indent="-171450" algn="l" defTabSz="341710" rtl="0" eaLnBrk="1" fontAlgn="base" latinLnBrk="0" hangingPunct="1">
              <a:lnSpc>
                <a:spcPct val="110000"/>
              </a:lnSpc>
              <a:spcBef>
                <a:spcPts val="900"/>
              </a:spcBef>
              <a:spcAft>
                <a:spcPts val="0"/>
              </a:spcAft>
              <a:buClr>
                <a:srgbClr val="E6443C"/>
              </a:buClr>
              <a:buSzPct val="103000"/>
              <a:buFont typeface="Arial" panose="020B0604020202020204" pitchFamily="34" charset="0"/>
              <a:buChar char="•"/>
              <a:tabLst/>
              <a:defRPr/>
            </a:pPr>
            <a:r>
              <a:rPr kumimoji="0" lang="en-US" sz="1050" b="0" i="0" u="none" strike="noStrike" kern="1200" cap="none" spc="0" normalizeH="0" baseline="0" noProof="0">
                <a:ln>
                  <a:noFill/>
                </a:ln>
                <a:solidFill>
                  <a:srgbClr val="313231"/>
                </a:solidFill>
                <a:effectLst/>
                <a:uLnTx/>
                <a:uFillTx/>
                <a:latin typeface="+mn-lt"/>
                <a:ea typeface="ＭＳ Ｐゴシック" pitchFamily="-65" charset="-128"/>
              </a:rPr>
              <a:t>Second level</a:t>
            </a:r>
          </a:p>
          <a:p>
            <a:pPr marL="445770" marR="0" lvl="2" indent="-171450" algn="l" defTabSz="341710" rtl="0" eaLnBrk="1" fontAlgn="base" latinLnBrk="0" hangingPunct="1">
              <a:lnSpc>
                <a:spcPct val="110000"/>
              </a:lnSpc>
              <a:spcBef>
                <a:spcPts val="450"/>
              </a:spcBef>
              <a:spcAft>
                <a:spcPts val="0"/>
              </a:spcAft>
              <a:buClr>
                <a:srgbClr val="E6443C"/>
              </a:buClr>
              <a:buSzPct val="100000"/>
              <a:buFont typeface="System Font Regular"/>
              <a:buChar char="–"/>
              <a:tabLst/>
              <a:defRPr/>
            </a:pPr>
            <a:r>
              <a:rPr kumimoji="0" lang="en-US" sz="1050" b="0" i="0" u="none" strike="noStrike" kern="1200" cap="none" spc="0" normalizeH="0" baseline="0" noProof="0">
                <a:ln>
                  <a:noFill/>
                </a:ln>
                <a:solidFill>
                  <a:srgbClr val="313231"/>
                </a:solidFill>
                <a:effectLst/>
                <a:uLnTx/>
                <a:uFillTx/>
                <a:latin typeface="+mn-lt"/>
                <a:ea typeface="ＭＳ Ｐゴシック" pitchFamily="-65" charset="-128"/>
              </a:rPr>
              <a:t>Third level</a:t>
            </a:r>
          </a:p>
          <a:p>
            <a:pPr marL="685800" marR="0" lvl="3" indent="-171450" algn="l" defTabSz="341710" rtl="0" eaLnBrk="1" fontAlgn="base" latinLnBrk="0" hangingPunct="1">
              <a:lnSpc>
                <a:spcPct val="110000"/>
              </a:lnSpc>
              <a:spcBef>
                <a:spcPts val="450"/>
              </a:spcBef>
              <a:spcAft>
                <a:spcPts val="0"/>
              </a:spcAft>
              <a:buClr>
                <a:srgbClr val="E6443C"/>
              </a:buClr>
              <a:buSzPct val="80000"/>
              <a:buFont typeface="Courier New" panose="02070309020205020404" pitchFamily="49" charset="0"/>
              <a:buChar char="o"/>
              <a:tabLst/>
              <a:defRPr/>
            </a:pPr>
            <a:r>
              <a:rPr kumimoji="0" lang="en-US" sz="1050" b="0" i="0" u="none" strike="noStrike" kern="1200" cap="none" spc="0" normalizeH="0" baseline="0" noProof="0">
                <a:ln>
                  <a:noFill/>
                </a:ln>
                <a:solidFill>
                  <a:srgbClr val="313231"/>
                </a:solidFill>
                <a:effectLst/>
                <a:uLnTx/>
                <a:uFillTx/>
                <a:latin typeface="+mn-lt"/>
                <a:ea typeface="ＭＳ Ｐゴシック" pitchFamily="-65" charset="-128"/>
              </a:rPr>
              <a:t>Fourth level</a:t>
            </a:r>
          </a:p>
          <a:p>
            <a:pPr marL="891540" marR="0" lvl="4" indent="-172641" algn="l" defTabSz="341710" rtl="0" eaLnBrk="1" fontAlgn="base" latinLnBrk="0" hangingPunct="1">
              <a:lnSpc>
                <a:spcPct val="110000"/>
              </a:lnSpc>
              <a:spcBef>
                <a:spcPts val="450"/>
              </a:spcBef>
              <a:spcAft>
                <a:spcPts val="0"/>
              </a:spcAft>
              <a:buClr>
                <a:srgbClr val="E6443C"/>
              </a:buClr>
              <a:buSzPct val="80000"/>
              <a:buFont typeface="Wingdings" pitchFamily="2" charset="2"/>
              <a:buChar char="§"/>
              <a:tabLst>
                <a:tab pos="2012156" algn="l"/>
              </a:tabLst>
              <a:defRPr/>
            </a:pPr>
            <a:r>
              <a:rPr kumimoji="0" lang="en-US" sz="1050" b="0" i="0" u="none" strike="noStrike" kern="1200" cap="none" spc="0" normalizeH="0" baseline="0" noProof="0">
                <a:ln>
                  <a:noFill/>
                </a:ln>
                <a:solidFill>
                  <a:srgbClr val="313231"/>
                </a:solidFill>
                <a:effectLst/>
                <a:uLnTx/>
                <a:uFillTx/>
                <a:latin typeface="+mn-lt"/>
                <a:ea typeface="ＭＳ Ｐゴシック" pitchFamily="-65" charset="-128"/>
              </a:rPr>
              <a:t>Fifth level</a:t>
            </a:r>
          </a:p>
        </p:txBody>
      </p:sp>
      <p:sp>
        <p:nvSpPr>
          <p:cNvPr id="2" name="Footer Placeholder 1">
            <a:extLst>
              <a:ext uri="{FF2B5EF4-FFF2-40B4-BE49-F238E27FC236}">
                <a16:creationId xmlns:a16="http://schemas.microsoft.com/office/drawing/2014/main" id="{22BF63CF-4376-824A-A6E1-D51117957358}"/>
              </a:ext>
            </a:extLst>
          </p:cNvPr>
          <p:cNvSpPr>
            <a:spLocks noGrp="1"/>
          </p:cNvSpPr>
          <p:nvPr>
            <p:ph type="ftr" sz="quarter" idx="12"/>
          </p:nvPr>
        </p:nvSpPr>
        <p:spPr>
          <a:xfrm>
            <a:off x="366823" y="6583680"/>
            <a:ext cx="5919184" cy="261356"/>
          </a:xfrm>
          <a:prstGeom prst="rect">
            <a:avLst/>
          </a:prstGeom>
        </p:spPr>
        <p:txBody>
          <a:bodyPr/>
          <a:lstStyle/>
          <a:p>
            <a:endParaRPr lang="en-US" dirty="0"/>
          </a:p>
        </p:txBody>
      </p:sp>
    </p:spTree>
    <p:extLst>
      <p:ext uri="{BB962C8B-B14F-4D97-AF65-F5344CB8AC3E}">
        <p14:creationId xmlns:p14="http://schemas.microsoft.com/office/powerpoint/2010/main" val="5357459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8B4B9-2CB7-4E25-A336-D7786ADF4FA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20924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B8B4B9-2CB7-4E25-A336-D7786ADF4FA1}"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9711D-CE35-409B-82D4-3396480D6902}" type="slidenum">
              <a:rPr lang="en-US" smtClean="0"/>
              <a:t>‹#›</a:t>
            </a:fld>
            <a:endParaRPr lang="en-US"/>
          </a:p>
        </p:txBody>
      </p:sp>
    </p:spTree>
    <p:extLst>
      <p:ext uri="{BB962C8B-B14F-4D97-AF65-F5344CB8AC3E}">
        <p14:creationId xmlns:p14="http://schemas.microsoft.com/office/powerpoint/2010/main" val="234596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B8B4B9-2CB7-4E25-A336-D7786ADF4FA1}" type="datetimeFigureOut">
              <a:rPr lang="en-US" smtClean="0"/>
              <a:t>5/13/2022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69711D-CE35-409B-82D4-3396480D6902}" type="slidenum">
              <a:rPr lang="en-US" smtClean="0"/>
              <a:t>‹#›</a:t>
            </a:fld>
            <a:endParaRPr lang="en-US"/>
          </a:p>
        </p:txBody>
      </p:sp>
    </p:spTree>
    <p:extLst>
      <p:ext uri="{BB962C8B-B14F-4D97-AF65-F5344CB8AC3E}">
        <p14:creationId xmlns:p14="http://schemas.microsoft.com/office/powerpoint/2010/main" val="99429570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EF9E1A54-2C25-834C-BD86-BC84102BCA52}"/>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117"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8FDBB862-EB80-594C-BA09-BCB389D46AF1}"/>
              </a:ext>
            </a:extLst>
          </p:cNvPr>
          <p:cNvSpPr>
            <a:spLocks noChangeArrowheads="1"/>
          </p:cNvSpPr>
          <p:nvPr userDrawn="1"/>
        </p:nvSpPr>
        <p:spPr bwMode="auto">
          <a:xfrm>
            <a:off x="11211831" y="6172201"/>
            <a:ext cx="311303" cy="246221"/>
          </a:xfrm>
          <a:prstGeom prst="rect">
            <a:avLst/>
          </a:prstGeom>
          <a:noFill/>
          <a:ln>
            <a:noFill/>
          </a:ln>
        </p:spPr>
        <p:txBody>
          <a:bodyPr wrap="none">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r">
              <a:defRPr/>
            </a:pPr>
            <a:fld id="{27EA002B-06E1-FC45-8FE1-EDE2ED6E635A}" type="slidenum">
              <a:rPr lang="en-US" altLang="en-US" sz="1000" smtClean="0">
                <a:solidFill>
                  <a:srgbClr val="2D3982"/>
                </a:solidFill>
                <a:latin typeface="Franklin Gothic Medium" panose="020B0603020102020204" pitchFamily="34" charset="0"/>
              </a:rPr>
              <a:pPr algn="r">
                <a:defRPr/>
              </a:pPr>
              <a:t>‹#›</a:t>
            </a:fld>
            <a:endParaRPr lang="en-US" altLang="en-US" sz="1000">
              <a:solidFill>
                <a:srgbClr val="2D3982"/>
              </a:solidFill>
              <a:latin typeface="Franklin Gothic Medium" panose="020B0603020102020204" pitchFamily="34" charset="0"/>
            </a:endParaRPr>
          </a:p>
        </p:txBody>
      </p:sp>
    </p:spTree>
    <p:extLst>
      <p:ext uri="{BB962C8B-B14F-4D97-AF65-F5344CB8AC3E}">
        <p14:creationId xmlns:p14="http://schemas.microsoft.com/office/powerpoint/2010/main" val="11466991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p:hf hdr="0" ftr="0" dt="0"/>
  <p:txStyles>
    <p:titleStyle>
      <a:lvl1pPr algn="l" rtl="0" eaLnBrk="0" fontAlgn="base" hangingPunct="0">
        <a:spcBef>
          <a:spcPct val="0"/>
        </a:spcBef>
        <a:spcAft>
          <a:spcPct val="0"/>
        </a:spcAft>
        <a:defRPr sz="3000" b="1">
          <a:solidFill>
            <a:srgbClr val="B50E25"/>
          </a:solidFill>
          <a:latin typeface="+mj-lt"/>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189"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377"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566"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754"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p:titleStyle>
    <p:bodyStyle>
      <a:lvl1pPr marL="341313" indent="-341313" algn="l" rtl="0" eaLnBrk="0" fontAlgn="base" hangingPunct="0">
        <a:lnSpc>
          <a:spcPct val="120000"/>
        </a:lnSpc>
        <a:spcBef>
          <a:spcPct val="20000"/>
        </a:spcBef>
        <a:spcAft>
          <a:spcPct val="0"/>
        </a:spcAft>
        <a:buChar char="•"/>
        <a:defRPr sz="24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400">
          <a:solidFill>
            <a:schemeClr val="tx1"/>
          </a:solidFill>
          <a:latin typeface="+mn-lt"/>
          <a:ea typeface="+mn-ea"/>
          <a:cs typeface="+mn-cs"/>
        </a:defRPr>
      </a:lvl2pPr>
      <a:lvl3pPr marL="1141413" indent="-227013" algn="l" rtl="0" eaLnBrk="0" fontAlgn="base" hangingPunct="0">
        <a:spcBef>
          <a:spcPct val="20000"/>
        </a:spcBef>
        <a:spcAft>
          <a:spcPct val="0"/>
        </a:spcAft>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4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400">
          <a:solidFill>
            <a:schemeClr val="tx1"/>
          </a:solidFill>
          <a:latin typeface="+mn-lt"/>
          <a:ea typeface="+mn-ea"/>
          <a:cs typeface="+mn-cs"/>
        </a:defRPr>
      </a:lvl5pPr>
      <a:lvl6pPr marL="2514537" indent="-228594" algn="l" rtl="0" fontAlgn="base">
        <a:spcBef>
          <a:spcPct val="20000"/>
        </a:spcBef>
        <a:spcAft>
          <a:spcPct val="0"/>
        </a:spcAft>
        <a:buChar char="»"/>
        <a:defRPr sz="2400">
          <a:solidFill>
            <a:schemeClr val="tx1"/>
          </a:solidFill>
          <a:latin typeface="+mn-lt"/>
          <a:ea typeface="+mn-ea"/>
          <a:cs typeface="+mn-cs"/>
        </a:defRPr>
      </a:lvl6pPr>
      <a:lvl7pPr marL="2971726" indent="-228594" algn="l" rtl="0" fontAlgn="base">
        <a:spcBef>
          <a:spcPct val="20000"/>
        </a:spcBef>
        <a:spcAft>
          <a:spcPct val="0"/>
        </a:spcAft>
        <a:buChar char="»"/>
        <a:defRPr sz="2400">
          <a:solidFill>
            <a:schemeClr val="tx1"/>
          </a:solidFill>
          <a:latin typeface="+mn-lt"/>
          <a:ea typeface="+mn-ea"/>
          <a:cs typeface="+mn-cs"/>
        </a:defRPr>
      </a:lvl7pPr>
      <a:lvl8pPr marL="3428914" indent="-228594" algn="l" rtl="0" fontAlgn="base">
        <a:spcBef>
          <a:spcPct val="20000"/>
        </a:spcBef>
        <a:spcAft>
          <a:spcPct val="0"/>
        </a:spcAft>
        <a:buChar char="»"/>
        <a:defRPr sz="2400">
          <a:solidFill>
            <a:schemeClr val="tx1"/>
          </a:solidFill>
          <a:latin typeface="+mn-lt"/>
          <a:ea typeface="+mn-ea"/>
          <a:cs typeface="+mn-cs"/>
        </a:defRPr>
      </a:lvl8pPr>
      <a:lvl9pPr marL="3886103" indent="-228594"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9AA809-328A-48D3-841B-DE65C3A13FF4}" type="datetime1">
              <a:rPr lang="en-US" smtClean="0"/>
              <a:t>5/13/2022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019562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B1D2B20-1887-4098-BA82-B5AA7AB2AAAB}" type="datetime1">
              <a:rPr lang="en-US" smtClean="0"/>
              <a:t>5/13/2022</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27F9CA0-617E-4CD1-9F35-A1661655E1C7}" type="slidenum">
              <a:rPr lang="en-US" smtClean="0"/>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878410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400800"/>
            <a:ext cx="12192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defTabSz="914186" fontAlgn="base">
              <a:spcBef>
                <a:spcPct val="0"/>
              </a:spcBef>
              <a:spcAft>
                <a:spcPct val="0"/>
              </a:spcAft>
            </a:pPr>
            <a:endParaRPr lang="en-US" sz="1800" dirty="0">
              <a:solidFill>
                <a:srgbClr val="000000"/>
              </a:solidFill>
              <a:latin typeface="Arial" charset="0"/>
            </a:endParaRPr>
          </a:p>
        </p:txBody>
      </p:sp>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0" y="6491288"/>
            <a:ext cx="121920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86" eaLnBrk="1" fontAlgn="base" hangingPunct="1">
              <a:spcBef>
                <a:spcPct val="50000"/>
              </a:spcBef>
              <a:spcAft>
                <a:spcPct val="0"/>
              </a:spcAft>
              <a:defRPr/>
            </a:pPr>
            <a:endParaRPr lang="en-US" sz="1800" dirty="0">
              <a:solidFill>
                <a:srgbClr val="000000"/>
              </a:solidFill>
            </a:endParaRPr>
          </a:p>
        </p:txBody>
      </p:sp>
      <p:sp>
        <p:nvSpPr>
          <p:cNvPr id="11" name="Rectangle 5"/>
          <p:cNvSpPr txBox="1">
            <a:spLocks noChangeArrowheads="1"/>
          </p:cNvSpPr>
          <p:nvPr userDrawn="1"/>
        </p:nvSpPr>
        <p:spPr>
          <a:xfrm>
            <a:off x="2082800" y="6469857"/>
            <a:ext cx="80264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186">
              <a:defRPr/>
            </a:pPr>
            <a:r>
              <a:rPr lang="en-US" sz="1800"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11273274" y="6484393"/>
            <a:ext cx="618253" cy="337651"/>
          </a:xfrm>
          <a:prstGeom prst="rect">
            <a:avLst/>
          </a:prstGeom>
          <a:ln/>
        </p:spPr>
        <p:txBody>
          <a:bodyPr lIns="91418" tIns="45709" rIns="91418" bIns="45709"/>
          <a:lstStyle>
            <a:lvl1pPr>
              <a:defRPr>
                <a:solidFill>
                  <a:schemeClr val="bg1"/>
                </a:solidFill>
              </a:defRPr>
            </a:lvl1pPr>
          </a:lstStyle>
          <a:p>
            <a:pPr defTabSz="914186">
              <a:defRPr/>
            </a:pPr>
            <a:fld id="{58EBCBB6-6101-435F-A5EB-89A828195421}" type="slidenum">
              <a:rPr lang="en-US" smtClean="0">
                <a:solidFill>
                  <a:srgbClr val="FFFFFF"/>
                </a:solidFill>
              </a:rPr>
              <a:pPr defTabSz="914186">
                <a:defRPr/>
              </a:pPr>
              <a:t>‹#›</a:t>
            </a:fld>
            <a:endParaRPr lang="en-US" dirty="0">
              <a:solidFill>
                <a:srgbClr val="FFFFFF"/>
              </a:solidFill>
            </a:endParaRPr>
          </a:p>
        </p:txBody>
      </p:sp>
    </p:spTree>
    <p:extLst>
      <p:ext uri="{BB962C8B-B14F-4D97-AF65-F5344CB8AC3E}">
        <p14:creationId xmlns:p14="http://schemas.microsoft.com/office/powerpoint/2010/main" val="420804566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p:titleStyle>
    <p:body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400800"/>
            <a:ext cx="12192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lstStyle/>
          <a:p>
            <a:pPr defTabSz="685640" fontAlgn="base">
              <a:spcBef>
                <a:spcPct val="0"/>
              </a:spcBef>
              <a:spcAft>
                <a:spcPct val="0"/>
              </a:spcAft>
            </a:pPr>
            <a:endParaRPr lang="en-US" sz="1350" dirty="0">
              <a:solidFill>
                <a:srgbClr val="000000"/>
              </a:solidFill>
              <a:latin typeface="Arial" charset="0"/>
            </a:endParaRPr>
          </a:p>
        </p:txBody>
      </p:sp>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0" y="6491289"/>
            <a:ext cx="12192000" cy="37489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nchor="ctr"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640" eaLnBrk="1" fontAlgn="base" hangingPunct="1">
              <a:spcBef>
                <a:spcPct val="50000"/>
              </a:spcBef>
              <a:spcAft>
                <a:spcPct val="0"/>
              </a:spcAft>
              <a:defRPr/>
            </a:pPr>
            <a:endParaRPr lang="en-US" sz="1350" dirty="0">
              <a:solidFill>
                <a:srgbClr val="000000"/>
              </a:solidFill>
            </a:endParaRPr>
          </a:p>
        </p:txBody>
      </p:sp>
      <p:sp>
        <p:nvSpPr>
          <p:cNvPr id="10" name="Rectangle 6"/>
          <p:cNvSpPr>
            <a:spLocks noGrp="1" noChangeArrowheads="1"/>
          </p:cNvSpPr>
          <p:nvPr>
            <p:ph type="sldNum" sz="quarter" idx="4"/>
          </p:nvPr>
        </p:nvSpPr>
        <p:spPr>
          <a:xfrm>
            <a:off x="11039719" y="6456608"/>
            <a:ext cx="628328" cy="337651"/>
          </a:xfrm>
          <a:prstGeom prst="rect">
            <a:avLst/>
          </a:prstGeom>
          <a:ln/>
        </p:spPr>
        <p:txBody>
          <a:bodyPr lIns="91418" tIns="45709" rIns="91418" bIns="45709"/>
          <a:lstStyle>
            <a:lvl1pPr>
              <a:defRPr>
                <a:solidFill>
                  <a:schemeClr val="bg1"/>
                </a:solidFill>
              </a:defRPr>
            </a:lvl1pPr>
          </a:lstStyle>
          <a:p>
            <a:pPr defTabSz="685640">
              <a:defRPr/>
            </a:pPr>
            <a:fld id="{58EBCBB6-6101-435F-A5EB-89A828195421}" type="slidenum">
              <a:rPr lang="en-US" smtClean="0">
                <a:solidFill>
                  <a:srgbClr val="FFFFFF"/>
                </a:solidFill>
              </a:rPr>
              <a:pPr defTabSz="685640">
                <a:defRPr/>
              </a:pPr>
              <a:t>‹#›</a:t>
            </a:fld>
            <a:endParaRPr lang="en-US" dirty="0">
              <a:solidFill>
                <a:srgbClr val="FFFFFF"/>
              </a:solidFill>
            </a:endParaRPr>
          </a:p>
        </p:txBody>
      </p:sp>
      <p:sp>
        <p:nvSpPr>
          <p:cNvPr id="12" name="Rectangle 5">
            <a:extLst>
              <a:ext uri="{FF2B5EF4-FFF2-40B4-BE49-F238E27FC236}">
                <a16:creationId xmlns:a16="http://schemas.microsoft.com/office/drawing/2014/main" id="{F664E9D6-F559-4EE7-BCD9-F78CE74B3136}"/>
              </a:ext>
            </a:extLst>
          </p:cNvPr>
          <p:cNvSpPr txBox="1">
            <a:spLocks noChangeArrowheads="1"/>
          </p:cNvSpPr>
          <p:nvPr userDrawn="1"/>
        </p:nvSpPr>
        <p:spPr>
          <a:xfrm>
            <a:off x="2082800" y="6469857"/>
            <a:ext cx="80264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defTabSz="914186">
              <a:defRPr/>
            </a:pPr>
            <a:r>
              <a:rPr lang="en-US" sz="1800" dirty="0">
                <a:solidFill>
                  <a:srgbClr val="FFFFFF"/>
                </a:solidFill>
              </a:rPr>
              <a:t>District of Columbia Department of Behavioral Health</a:t>
            </a:r>
          </a:p>
        </p:txBody>
      </p:sp>
    </p:spTree>
    <p:extLst>
      <p:ext uri="{BB962C8B-B14F-4D97-AF65-F5344CB8AC3E}">
        <p14:creationId xmlns:p14="http://schemas.microsoft.com/office/powerpoint/2010/main" val="101390274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hf hdr="0" ftr="0" dt="0"/>
  <p:txStyles>
    <p:title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p:titleStyle>
    <p:bodyStyle>
      <a:lvl1pPr marL="257115" indent="-257115" algn="l" rtl="0" eaLnBrk="0" fontAlgn="base" hangingPunct="0">
        <a:spcBef>
          <a:spcPct val="20000"/>
        </a:spcBef>
        <a:spcAft>
          <a:spcPct val="0"/>
        </a:spcAft>
        <a:buChar char="•"/>
        <a:defRPr sz="2400">
          <a:solidFill>
            <a:schemeClr val="tx1"/>
          </a:solidFill>
          <a:latin typeface="Cambria" panose="02040503050406030204" pitchFamily="18" charset="0"/>
          <a:ea typeface="+mn-ea"/>
          <a:cs typeface="+mn-cs"/>
        </a:defRPr>
      </a:lvl1pPr>
      <a:lvl2pPr marL="557082" indent="-214263" algn="l" rtl="0" eaLnBrk="0" fontAlgn="base" hangingPunct="0">
        <a:spcBef>
          <a:spcPct val="20000"/>
        </a:spcBef>
        <a:spcAft>
          <a:spcPct val="0"/>
        </a:spcAft>
        <a:buChar char="–"/>
        <a:defRPr sz="2100">
          <a:solidFill>
            <a:schemeClr val="tx1"/>
          </a:solidFill>
          <a:latin typeface="Cambria" panose="02040503050406030204" pitchFamily="18" charset="0"/>
        </a:defRPr>
      </a:lvl2pPr>
      <a:lvl3pPr marL="857050" indent="-171410" algn="l" rtl="0" eaLnBrk="0" fontAlgn="base" hangingPunct="0">
        <a:spcBef>
          <a:spcPct val="20000"/>
        </a:spcBef>
        <a:spcAft>
          <a:spcPct val="0"/>
        </a:spcAft>
        <a:buChar char="•"/>
        <a:defRPr sz="1800">
          <a:solidFill>
            <a:schemeClr val="tx1"/>
          </a:solidFill>
          <a:latin typeface="Cambria" panose="02040503050406030204" pitchFamily="18" charset="0"/>
        </a:defRPr>
      </a:lvl3pPr>
      <a:lvl4pPr marL="1199869" indent="-171410" algn="l" rtl="0" eaLnBrk="0" fontAlgn="base" hangingPunct="0">
        <a:spcBef>
          <a:spcPct val="20000"/>
        </a:spcBef>
        <a:spcAft>
          <a:spcPct val="0"/>
        </a:spcAft>
        <a:buChar char="–"/>
        <a:defRPr sz="1500">
          <a:solidFill>
            <a:schemeClr val="tx1"/>
          </a:solidFill>
          <a:latin typeface="Cambria" panose="02040503050406030204" pitchFamily="18" charset="0"/>
        </a:defRPr>
      </a:lvl4pPr>
      <a:lvl5pPr marL="1542689" indent="-171410" algn="l" rtl="0" eaLnBrk="0" fontAlgn="base" hangingPunct="0">
        <a:spcBef>
          <a:spcPct val="20000"/>
        </a:spcBef>
        <a:spcAft>
          <a:spcPct val="0"/>
        </a:spcAft>
        <a:buChar char="»"/>
        <a:defRPr sz="1500">
          <a:solidFill>
            <a:schemeClr val="tx1"/>
          </a:solidFill>
          <a:latin typeface="Cambria" panose="02040503050406030204" pitchFamily="18" charset="0"/>
        </a:defRPr>
      </a:lvl5pPr>
      <a:lvl6pPr marL="1885509" indent="-171410" algn="l" rtl="0" fontAlgn="base">
        <a:spcBef>
          <a:spcPct val="20000"/>
        </a:spcBef>
        <a:spcAft>
          <a:spcPct val="0"/>
        </a:spcAft>
        <a:buChar char="»"/>
        <a:defRPr sz="1500">
          <a:solidFill>
            <a:schemeClr val="tx1"/>
          </a:solidFill>
          <a:latin typeface="+mn-lt"/>
        </a:defRPr>
      </a:lvl6pPr>
      <a:lvl7pPr marL="2228330" indent="-171410" algn="l" rtl="0" fontAlgn="base">
        <a:spcBef>
          <a:spcPct val="20000"/>
        </a:spcBef>
        <a:spcAft>
          <a:spcPct val="0"/>
        </a:spcAft>
        <a:buChar char="»"/>
        <a:defRPr sz="1500">
          <a:solidFill>
            <a:schemeClr val="tx1"/>
          </a:solidFill>
          <a:latin typeface="+mn-lt"/>
        </a:defRPr>
      </a:lvl7pPr>
      <a:lvl8pPr marL="2571149" indent="-171410" algn="l" rtl="0" fontAlgn="base">
        <a:spcBef>
          <a:spcPct val="20000"/>
        </a:spcBef>
        <a:spcAft>
          <a:spcPct val="0"/>
        </a:spcAft>
        <a:buChar char="»"/>
        <a:defRPr sz="1500">
          <a:solidFill>
            <a:schemeClr val="tx1"/>
          </a:solidFill>
          <a:latin typeface="+mn-lt"/>
        </a:defRPr>
      </a:lvl8pPr>
      <a:lvl9pPr marL="2913969" indent="-17141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640" rtl="0" eaLnBrk="1" latinLnBrk="0" hangingPunct="1">
        <a:defRPr sz="1350" kern="1200">
          <a:solidFill>
            <a:schemeClr val="tx1"/>
          </a:solidFill>
          <a:latin typeface="+mn-lt"/>
          <a:ea typeface="+mn-ea"/>
          <a:cs typeface="+mn-cs"/>
        </a:defRPr>
      </a:lvl1pPr>
      <a:lvl2pPr marL="342819" algn="l" defTabSz="685640" rtl="0" eaLnBrk="1" latinLnBrk="0" hangingPunct="1">
        <a:defRPr sz="1350" kern="1200">
          <a:solidFill>
            <a:schemeClr val="tx1"/>
          </a:solidFill>
          <a:latin typeface="+mn-lt"/>
          <a:ea typeface="+mn-ea"/>
          <a:cs typeface="+mn-cs"/>
        </a:defRPr>
      </a:lvl2pPr>
      <a:lvl3pPr marL="685640" algn="l" defTabSz="685640" rtl="0" eaLnBrk="1" latinLnBrk="0" hangingPunct="1">
        <a:defRPr sz="1350" kern="1200">
          <a:solidFill>
            <a:schemeClr val="tx1"/>
          </a:solidFill>
          <a:latin typeface="+mn-lt"/>
          <a:ea typeface="+mn-ea"/>
          <a:cs typeface="+mn-cs"/>
        </a:defRPr>
      </a:lvl3pPr>
      <a:lvl4pPr marL="1028459" algn="l" defTabSz="685640" rtl="0" eaLnBrk="1" latinLnBrk="0" hangingPunct="1">
        <a:defRPr sz="1350" kern="1200">
          <a:solidFill>
            <a:schemeClr val="tx1"/>
          </a:solidFill>
          <a:latin typeface="+mn-lt"/>
          <a:ea typeface="+mn-ea"/>
          <a:cs typeface="+mn-cs"/>
        </a:defRPr>
      </a:lvl4pPr>
      <a:lvl5pPr marL="1371280" algn="l" defTabSz="685640" rtl="0" eaLnBrk="1" latinLnBrk="0" hangingPunct="1">
        <a:defRPr sz="1350" kern="1200">
          <a:solidFill>
            <a:schemeClr val="tx1"/>
          </a:solidFill>
          <a:latin typeface="+mn-lt"/>
          <a:ea typeface="+mn-ea"/>
          <a:cs typeface="+mn-cs"/>
        </a:defRPr>
      </a:lvl5pPr>
      <a:lvl6pPr marL="1714100" algn="l" defTabSz="685640" rtl="0" eaLnBrk="1" latinLnBrk="0" hangingPunct="1">
        <a:defRPr sz="1350" kern="1200">
          <a:solidFill>
            <a:schemeClr val="tx1"/>
          </a:solidFill>
          <a:latin typeface="+mn-lt"/>
          <a:ea typeface="+mn-ea"/>
          <a:cs typeface="+mn-cs"/>
        </a:defRPr>
      </a:lvl6pPr>
      <a:lvl7pPr marL="2056919" algn="l" defTabSz="685640" rtl="0" eaLnBrk="1" latinLnBrk="0" hangingPunct="1">
        <a:defRPr sz="1350" kern="1200">
          <a:solidFill>
            <a:schemeClr val="tx1"/>
          </a:solidFill>
          <a:latin typeface="+mn-lt"/>
          <a:ea typeface="+mn-ea"/>
          <a:cs typeface="+mn-cs"/>
        </a:defRPr>
      </a:lvl7pPr>
      <a:lvl8pPr marL="2399739" algn="l" defTabSz="685640" rtl="0" eaLnBrk="1" latinLnBrk="0" hangingPunct="1">
        <a:defRPr sz="1350" kern="1200">
          <a:solidFill>
            <a:schemeClr val="tx1"/>
          </a:solidFill>
          <a:latin typeface="+mn-lt"/>
          <a:ea typeface="+mn-ea"/>
          <a:cs typeface="+mn-cs"/>
        </a:defRPr>
      </a:lvl8pPr>
      <a:lvl9pPr marL="2742558" algn="l" defTabSz="68564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midc.org/" TargetMode="External"/><Relationship Id="rId2" Type="http://schemas.openxmlformats.org/officeDocument/2006/relationships/hyperlink" Target="mailto:namidc@namidc.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mailto:david@thekennedyforum.org"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s.ga.gov/legislation/61158"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PN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hyperlink" Target="http://www.healthcareombudsman.dc.gov/" TargetMode="External"/><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hyperlink" Target="mailto:disb@dc.gov" TargetMode="External"/><Relationship Id="rId5" Type="http://schemas.openxmlformats.org/officeDocument/2006/relationships/hyperlink" Target="http://www.disb.dc.gov/" TargetMode="External"/><Relationship Id="rId4" Type="http://schemas.openxmlformats.org/officeDocument/2006/relationships/hyperlink" Target="http://www.opm.gov/healthcare-insuranc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6.jpeg"/><Relationship Id="rId2" Type="http://schemas.openxmlformats.org/officeDocument/2006/relationships/diagramData" Target="../diagrams/data9.xml"/><Relationship Id="rId1" Type="http://schemas.openxmlformats.org/officeDocument/2006/relationships/slideLayout" Target="../slideLayouts/slideLayout6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hyperlink" Target="https://dchr.dc.gov/page/employee-benefits"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hyperlink" Target="http://www.inova.org/eap"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hyperlink" Target="https://dbh.dc.gov/page/list-community-based-service-providers" TargetMode="External"/><Relationship Id="rId1" Type="http://schemas.openxmlformats.org/officeDocument/2006/relationships/slideLayout" Target="../slideLayouts/slideLayout54.xml"/><Relationship Id="rId5" Type="http://schemas.openxmlformats.org/officeDocument/2006/relationships/hyperlink" Target="https://dbh.dc.gov/node/121802" TargetMode="External"/><Relationship Id="rId4" Type="http://schemas.openxmlformats.org/officeDocument/2006/relationships/hyperlink" Target="https://dbh.dc.gov/page/substance-use-disorder-servic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hyperlink" Target="tel:1-800-662-4357" TargetMode="External"/><Relationship Id="rId2" Type="http://schemas.openxmlformats.org/officeDocument/2006/relationships/hyperlink" Target="https://dbhds.virginia.gov/community-services-boards-csbs/" TargetMode="Externa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6.xml"/><Relationship Id="rId5" Type="http://schemas.openxmlformats.org/officeDocument/2006/relationships/hyperlink" Target="mailto:patricia.thompson@dc.gov" TargetMode="External"/><Relationship Id="rId4" Type="http://schemas.openxmlformats.org/officeDocument/2006/relationships/hyperlink" Target="http://pngimg.com/download/3815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FEEF-35B8-4697-A65A-2CAF82177F48}"/>
              </a:ext>
            </a:extLst>
          </p:cNvPr>
          <p:cNvSpPr>
            <a:spLocks noGrp="1"/>
          </p:cNvSpPr>
          <p:nvPr>
            <p:ph type="title"/>
          </p:nvPr>
        </p:nvSpPr>
        <p:spPr>
          <a:xfrm>
            <a:off x="147782" y="894782"/>
            <a:ext cx="11185236" cy="2534218"/>
          </a:xfrm>
        </p:spPr>
        <p:txBody>
          <a:bodyPr>
            <a:noAutofit/>
          </a:bodyPr>
          <a:lstStyle/>
          <a:p>
            <a:pPr algn="ctr"/>
            <a:r>
              <a:rPr lang="en-US" sz="5400" dirty="0"/>
              <a:t>MENTAL HEALTH PARITY &amp; </a:t>
            </a:r>
            <a:br>
              <a:rPr lang="en-US" sz="5400" dirty="0"/>
            </a:br>
            <a:r>
              <a:rPr lang="en-US" sz="5400" dirty="0"/>
              <a:t>SUBSTANCE USE DISORDERS PRESENTATION</a:t>
            </a:r>
            <a:br>
              <a:rPr lang="en-US" sz="5400" dirty="0"/>
            </a:br>
            <a:endParaRPr lang="en-US" sz="5400" dirty="0"/>
          </a:p>
        </p:txBody>
      </p:sp>
      <p:sp>
        <p:nvSpPr>
          <p:cNvPr id="3" name="Content Placeholder 2">
            <a:extLst>
              <a:ext uri="{FF2B5EF4-FFF2-40B4-BE49-F238E27FC236}">
                <a16:creationId xmlns:a16="http://schemas.microsoft.com/office/drawing/2014/main" id="{618C9E3B-1F25-4A38-84CF-F5CBA62E3391}"/>
              </a:ext>
            </a:extLst>
          </p:cNvPr>
          <p:cNvSpPr>
            <a:spLocks noGrp="1"/>
          </p:cNvSpPr>
          <p:nvPr>
            <p:ph idx="1"/>
          </p:nvPr>
        </p:nvSpPr>
        <p:spPr>
          <a:xfrm>
            <a:off x="677333" y="3713018"/>
            <a:ext cx="10369358" cy="2946400"/>
          </a:xfrm>
        </p:spPr>
        <p:txBody>
          <a:bodyPr>
            <a:normAutofit fontScale="47500" lnSpcReduction="20000"/>
          </a:bodyPr>
          <a:lstStyle/>
          <a:p>
            <a:pPr marL="0" indent="0">
              <a:buNone/>
            </a:pPr>
            <a:r>
              <a:rPr lang="en-US" sz="7000" dirty="0"/>
              <a:t>Jean Harris, President &amp; Interim Executive Director</a:t>
            </a:r>
          </a:p>
          <a:p>
            <a:pPr marL="0" indent="0">
              <a:buNone/>
            </a:pPr>
            <a:r>
              <a:rPr lang="en-US" sz="7000" dirty="0"/>
              <a:t>National Alliance on Mental Illness DC (NAMIDC)</a:t>
            </a:r>
          </a:p>
          <a:p>
            <a:pPr marL="0" indent="0">
              <a:buNone/>
            </a:pPr>
            <a:endParaRPr lang="en-US" sz="4400" dirty="0"/>
          </a:p>
          <a:p>
            <a:pPr marL="0" indent="0">
              <a:buNone/>
            </a:pPr>
            <a:r>
              <a:rPr lang="en-US" sz="4400" dirty="0"/>
              <a:t>District of Columbia Department of Securities Insurance and Banking (DISB)</a:t>
            </a:r>
          </a:p>
          <a:p>
            <a:pPr marL="0" indent="0" algn="ctr">
              <a:buNone/>
            </a:pPr>
            <a:r>
              <a:rPr lang="en-US" sz="4400" dirty="0"/>
              <a:t>May 12, 2022</a:t>
            </a:r>
          </a:p>
          <a:p>
            <a:pPr marL="0" indent="0">
              <a:buNone/>
            </a:pPr>
            <a:endParaRPr lang="en-US" dirty="0"/>
          </a:p>
        </p:txBody>
      </p:sp>
      <p:pic>
        <p:nvPicPr>
          <p:cNvPr id="4" name="Picture 3">
            <a:extLst>
              <a:ext uri="{FF2B5EF4-FFF2-40B4-BE49-F238E27FC236}">
                <a16:creationId xmlns:a16="http://schemas.microsoft.com/office/drawing/2014/main" id="{FC15E209-6347-4ED4-8917-AF8D01F9B164}"/>
              </a:ext>
            </a:extLst>
          </p:cNvPr>
          <p:cNvPicPr>
            <a:picLocks noChangeAspect="1"/>
          </p:cNvPicPr>
          <p:nvPr/>
        </p:nvPicPr>
        <p:blipFill>
          <a:blip r:embed="rId2"/>
          <a:stretch>
            <a:fillRect/>
          </a:stretch>
        </p:blipFill>
        <p:spPr>
          <a:xfrm>
            <a:off x="8855050" y="-55418"/>
            <a:ext cx="3001895" cy="1035617"/>
          </a:xfrm>
          <a:prstGeom prst="rect">
            <a:avLst/>
          </a:prstGeom>
        </p:spPr>
      </p:pic>
    </p:spTree>
    <p:extLst>
      <p:ext uri="{BB962C8B-B14F-4D97-AF65-F5344CB8AC3E}">
        <p14:creationId xmlns:p14="http://schemas.microsoft.com/office/powerpoint/2010/main" val="119194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AFC1-8B35-46FF-9260-CCB8F8CD587F}"/>
              </a:ext>
            </a:extLst>
          </p:cNvPr>
          <p:cNvSpPr>
            <a:spLocks noGrp="1"/>
          </p:cNvSpPr>
          <p:nvPr>
            <p:ph type="title"/>
          </p:nvPr>
        </p:nvSpPr>
        <p:spPr/>
        <p:txBody>
          <a:bodyPr>
            <a:normAutofit/>
          </a:bodyPr>
          <a:lstStyle/>
          <a:p>
            <a:r>
              <a:rPr lang="en-US" sz="4400" dirty="0"/>
              <a:t>Conclusion</a:t>
            </a:r>
          </a:p>
        </p:txBody>
      </p:sp>
      <p:sp>
        <p:nvSpPr>
          <p:cNvPr id="3" name="Content Placeholder 2">
            <a:extLst>
              <a:ext uri="{FF2B5EF4-FFF2-40B4-BE49-F238E27FC236}">
                <a16:creationId xmlns:a16="http://schemas.microsoft.com/office/drawing/2014/main" id="{998E5FA8-BFBD-47DC-B0CF-A4034153BF02}"/>
              </a:ext>
            </a:extLst>
          </p:cNvPr>
          <p:cNvSpPr>
            <a:spLocks noGrp="1"/>
          </p:cNvSpPr>
          <p:nvPr>
            <p:ph idx="1"/>
          </p:nvPr>
        </p:nvSpPr>
        <p:spPr>
          <a:xfrm>
            <a:off x="677334" y="1477108"/>
            <a:ext cx="8596668" cy="5307001"/>
          </a:xfrm>
        </p:spPr>
        <p:txBody>
          <a:bodyPr>
            <a:noAutofit/>
          </a:bodyPr>
          <a:lstStyle/>
          <a:p>
            <a:r>
              <a:rPr lang="en-US" sz="3200" dirty="0"/>
              <a:t>The health care costs for an individual with these mental health disorders would exceed one’s ability to pay.</a:t>
            </a:r>
          </a:p>
          <a:p>
            <a:pPr marL="0" indent="0">
              <a:buNone/>
            </a:pPr>
            <a:endParaRPr lang="en-US" sz="3200" dirty="0"/>
          </a:p>
          <a:p>
            <a:r>
              <a:rPr lang="en-US" sz="3200" dirty="0"/>
              <a:t>Demonstrating the necessity for Parity to work.</a:t>
            </a:r>
          </a:p>
          <a:p>
            <a:pPr marL="0" indent="0">
              <a:buNone/>
            </a:pPr>
            <a:endParaRPr lang="en-US" sz="3200" dirty="0"/>
          </a:p>
          <a:p>
            <a:r>
              <a:rPr lang="en-US" sz="3600" dirty="0">
                <a:solidFill>
                  <a:srgbClr val="0070C0"/>
                </a:solidFill>
              </a:rPr>
              <a:t>26 years later where are we?</a:t>
            </a:r>
          </a:p>
          <a:p>
            <a:endParaRPr lang="en-US" sz="3200" dirty="0"/>
          </a:p>
        </p:txBody>
      </p:sp>
      <p:pic>
        <p:nvPicPr>
          <p:cNvPr id="4" name="Picture 3">
            <a:extLst>
              <a:ext uri="{FF2B5EF4-FFF2-40B4-BE49-F238E27FC236}">
                <a16:creationId xmlns:a16="http://schemas.microsoft.com/office/drawing/2014/main" id="{D297EA93-F34F-4EDC-8C3A-8A3CE466DE1F}"/>
              </a:ext>
            </a:extLst>
          </p:cNvPr>
          <p:cNvPicPr>
            <a:picLocks noChangeAspect="1"/>
          </p:cNvPicPr>
          <p:nvPr/>
        </p:nvPicPr>
        <p:blipFill>
          <a:blip r:embed="rId2"/>
          <a:stretch>
            <a:fillRect/>
          </a:stretch>
        </p:blipFill>
        <p:spPr>
          <a:xfrm>
            <a:off x="8799631" y="73891"/>
            <a:ext cx="3001895" cy="1035617"/>
          </a:xfrm>
          <a:prstGeom prst="rect">
            <a:avLst/>
          </a:prstGeom>
        </p:spPr>
      </p:pic>
    </p:spTree>
    <p:extLst>
      <p:ext uri="{BB962C8B-B14F-4D97-AF65-F5344CB8AC3E}">
        <p14:creationId xmlns:p14="http://schemas.microsoft.com/office/powerpoint/2010/main" val="82829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CFC5-8377-457D-97FE-1F05C32EE325}"/>
              </a:ext>
            </a:extLst>
          </p:cNvPr>
          <p:cNvSpPr>
            <a:spLocks noGrp="1"/>
          </p:cNvSpPr>
          <p:nvPr>
            <p:ph type="title"/>
          </p:nvPr>
        </p:nvSpPr>
        <p:spPr/>
        <p:txBody>
          <a:bodyPr>
            <a:normAutofit/>
          </a:bodyPr>
          <a:lstStyle/>
          <a:p>
            <a:r>
              <a:rPr lang="en-US" sz="7200" dirty="0"/>
              <a:t>THANK YOU!</a:t>
            </a:r>
          </a:p>
        </p:txBody>
      </p:sp>
      <p:sp>
        <p:nvSpPr>
          <p:cNvPr id="3" name="Content Placeholder 2">
            <a:extLst>
              <a:ext uri="{FF2B5EF4-FFF2-40B4-BE49-F238E27FC236}">
                <a16:creationId xmlns:a16="http://schemas.microsoft.com/office/drawing/2014/main" id="{81A4E871-3B8E-42D0-AB29-34C2CCFB3317}"/>
              </a:ext>
            </a:extLst>
          </p:cNvPr>
          <p:cNvSpPr>
            <a:spLocks noGrp="1"/>
          </p:cNvSpPr>
          <p:nvPr>
            <p:ph idx="1"/>
          </p:nvPr>
        </p:nvSpPr>
        <p:spPr>
          <a:xfrm>
            <a:off x="677334" y="2160589"/>
            <a:ext cx="9067030" cy="3880773"/>
          </a:xfrm>
        </p:spPr>
        <p:txBody>
          <a:bodyPr>
            <a:normAutofit/>
          </a:bodyPr>
          <a:lstStyle/>
          <a:p>
            <a:pPr marL="0" indent="0" algn="ctr">
              <a:buNone/>
            </a:pPr>
            <a:r>
              <a:rPr lang="en-US" sz="2800" dirty="0">
                <a:solidFill>
                  <a:srgbClr val="FF0000"/>
                </a:solidFill>
              </a:rPr>
              <a:t>CONTACT US</a:t>
            </a:r>
          </a:p>
          <a:p>
            <a:pPr marL="0" indent="0">
              <a:buNone/>
            </a:pPr>
            <a:r>
              <a:rPr lang="en-US" sz="2800" dirty="0">
                <a:solidFill>
                  <a:srgbClr val="FF0000"/>
                </a:solidFill>
              </a:rPr>
              <a:t>TELEPHONE NO.</a:t>
            </a:r>
            <a:r>
              <a:rPr lang="en-US" sz="2800" dirty="0"/>
              <a:t>: (202) 546-0646</a:t>
            </a:r>
          </a:p>
          <a:p>
            <a:pPr marL="0" indent="0">
              <a:buNone/>
            </a:pPr>
            <a:r>
              <a:rPr lang="en-US" sz="2800" dirty="0">
                <a:solidFill>
                  <a:srgbClr val="FF0000"/>
                </a:solidFill>
                <a:hlinkClick r:id="rId2">
                  <a:extLst>
                    <a:ext uri="{A12FA001-AC4F-418D-AE19-62706E023703}">
                      <ahyp:hlinkClr xmlns:ahyp="http://schemas.microsoft.com/office/drawing/2018/hyperlinkcolor" val="tx"/>
                    </a:ext>
                  </a:extLst>
                </a:hlinkClick>
              </a:rPr>
              <a:t>EMAIL</a:t>
            </a:r>
            <a:r>
              <a:rPr lang="en-US" sz="2800" dirty="0">
                <a:solidFill>
                  <a:srgbClr val="99CA3C"/>
                </a:solidFill>
                <a:hlinkClick r:id="rId2">
                  <a:extLst>
                    <a:ext uri="{A12FA001-AC4F-418D-AE19-62706E023703}">
                      <ahyp:hlinkClr xmlns:ahyp="http://schemas.microsoft.com/office/drawing/2018/hyperlinkcolor" val="tx"/>
                    </a:ext>
                  </a:extLst>
                </a:hlinkClick>
              </a:rPr>
              <a:t>: president@namidc.org</a:t>
            </a:r>
            <a:endParaRPr lang="en-US" sz="2800" dirty="0"/>
          </a:p>
          <a:p>
            <a:pPr marL="0" indent="0">
              <a:buNone/>
            </a:pPr>
            <a:r>
              <a:rPr lang="en-US" sz="2800" dirty="0">
                <a:solidFill>
                  <a:srgbClr val="FF0000"/>
                </a:solidFill>
              </a:rPr>
              <a:t>WEBSITE</a:t>
            </a:r>
            <a:r>
              <a:rPr lang="en-US" sz="2800" dirty="0"/>
              <a:t>: </a:t>
            </a:r>
            <a:r>
              <a:rPr lang="en-US" sz="2800" dirty="0">
                <a:hlinkClick r:id="rId3"/>
              </a:rPr>
              <a:t>https://www.namidc.org</a:t>
            </a:r>
            <a:r>
              <a:rPr lang="en-US" sz="2800" dirty="0"/>
              <a:t> </a:t>
            </a:r>
          </a:p>
          <a:p>
            <a:pPr marL="0" indent="0" algn="ctr">
              <a:buNone/>
            </a:pPr>
            <a:endParaRPr lang="en-US" dirty="0"/>
          </a:p>
          <a:p>
            <a:pPr marL="0" indent="0" algn="ctr">
              <a:buNone/>
            </a:pPr>
            <a:r>
              <a:rPr lang="en-US" sz="2800" dirty="0"/>
              <a:t>Celebrating 44 Years of help and hope!</a:t>
            </a:r>
          </a:p>
          <a:p>
            <a:pPr marL="0" indent="0">
              <a:buNone/>
            </a:pPr>
            <a:endParaRPr lang="en-US" dirty="0"/>
          </a:p>
        </p:txBody>
      </p:sp>
      <p:pic>
        <p:nvPicPr>
          <p:cNvPr id="4" name="Picture 3">
            <a:extLst>
              <a:ext uri="{FF2B5EF4-FFF2-40B4-BE49-F238E27FC236}">
                <a16:creationId xmlns:a16="http://schemas.microsoft.com/office/drawing/2014/main" id="{08390824-B7C4-418B-A9C0-B4E665F41645}"/>
              </a:ext>
            </a:extLst>
          </p:cNvPr>
          <p:cNvPicPr>
            <a:picLocks noChangeAspect="1"/>
          </p:cNvPicPr>
          <p:nvPr/>
        </p:nvPicPr>
        <p:blipFill>
          <a:blip r:embed="rId4"/>
          <a:stretch>
            <a:fillRect/>
          </a:stretch>
        </p:blipFill>
        <p:spPr>
          <a:xfrm>
            <a:off x="8596431" y="40708"/>
            <a:ext cx="3001895" cy="1035617"/>
          </a:xfrm>
          <a:prstGeom prst="rect">
            <a:avLst/>
          </a:prstGeom>
        </p:spPr>
      </p:pic>
    </p:spTree>
    <p:extLst>
      <p:ext uri="{BB962C8B-B14F-4D97-AF65-F5344CB8AC3E}">
        <p14:creationId xmlns:p14="http://schemas.microsoft.com/office/powerpoint/2010/main" val="278980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a:extLst>
              <a:ext uri="{FF2B5EF4-FFF2-40B4-BE49-F238E27FC236}">
                <a16:creationId xmlns:a16="http://schemas.microsoft.com/office/drawing/2014/main" id="{68DE32CF-7FB7-A94D-A67F-BC1F9EE7487A}"/>
              </a:ext>
            </a:extLst>
          </p:cNvPr>
          <p:cNvSpPr>
            <a:spLocks noChangeArrowheads="1"/>
          </p:cNvSpPr>
          <p:nvPr/>
        </p:nvSpPr>
        <p:spPr bwMode="auto">
          <a:xfrm>
            <a:off x="2384425" y="41370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defTabSz="914400" eaLnBrk="0" fontAlgn="base" hangingPunct="0">
              <a:spcBef>
                <a:spcPct val="0"/>
              </a:spcBef>
              <a:spcAft>
                <a:spcPct val="0"/>
              </a:spcAft>
            </a:pPr>
            <a:endParaRPr lang="en-US" altLang="en-US">
              <a:solidFill>
                <a:prstClr val="black"/>
              </a:solidFill>
            </a:endParaRPr>
          </a:p>
        </p:txBody>
      </p:sp>
      <p:sp>
        <p:nvSpPr>
          <p:cNvPr id="6146" name="TextBox 8">
            <a:extLst>
              <a:ext uri="{FF2B5EF4-FFF2-40B4-BE49-F238E27FC236}">
                <a16:creationId xmlns:a16="http://schemas.microsoft.com/office/drawing/2014/main" id="{BA4CC13B-6056-534D-BCD7-A6BD19C4E6DE}"/>
              </a:ext>
            </a:extLst>
          </p:cNvPr>
          <p:cNvSpPr txBox="1">
            <a:spLocks noChangeArrowheads="1"/>
          </p:cNvSpPr>
          <p:nvPr/>
        </p:nvSpPr>
        <p:spPr bwMode="auto">
          <a:xfrm>
            <a:off x="1828800" y="2477632"/>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defTabSz="914400" fontAlgn="base">
              <a:spcBef>
                <a:spcPct val="0"/>
              </a:spcBef>
              <a:spcAft>
                <a:spcPct val="0"/>
              </a:spcAft>
            </a:pPr>
            <a:r>
              <a:rPr lang="en-US" altLang="en-US" sz="2800" b="1" dirty="0">
                <a:solidFill>
                  <a:prstClr val="black"/>
                </a:solidFill>
                <a:ea typeface="ＭＳ Ｐゴシック" panose="020B0600070205080204" pitchFamily="34" charset="-128"/>
              </a:rPr>
              <a:t>Increasing Access to Mental Health and Addiction Care Through Enforcement of the Federal Parity Act</a:t>
            </a:r>
          </a:p>
          <a:p>
            <a:pPr algn="ctr" defTabSz="914400" fontAlgn="base">
              <a:spcBef>
                <a:spcPct val="0"/>
              </a:spcBef>
              <a:spcAft>
                <a:spcPct val="0"/>
              </a:spcAft>
            </a:pPr>
            <a:endParaRPr lang="en-US" altLang="en-US" sz="2800" dirty="0">
              <a:solidFill>
                <a:prstClr val="black"/>
              </a:solidFill>
              <a:ea typeface="ＭＳ Ｐゴシック" panose="020B0600070205080204" pitchFamily="34" charset="-128"/>
            </a:endParaRPr>
          </a:p>
          <a:p>
            <a:pPr algn="ctr" defTabSz="914400" fontAlgn="base">
              <a:spcBef>
                <a:spcPct val="0"/>
              </a:spcBef>
              <a:spcAft>
                <a:spcPct val="0"/>
              </a:spcAft>
            </a:pPr>
            <a:endParaRPr lang="en-US" altLang="en-US" sz="2800" dirty="0">
              <a:solidFill>
                <a:prstClr val="black"/>
              </a:solidFill>
              <a:ea typeface="ＭＳ Ｐゴシック" panose="020B0600070205080204" pitchFamily="34" charset="-128"/>
            </a:endParaRPr>
          </a:p>
        </p:txBody>
      </p:sp>
      <p:sp>
        <p:nvSpPr>
          <p:cNvPr id="6147" name="TextBox 1">
            <a:extLst>
              <a:ext uri="{FF2B5EF4-FFF2-40B4-BE49-F238E27FC236}">
                <a16:creationId xmlns:a16="http://schemas.microsoft.com/office/drawing/2014/main" id="{29562609-E904-FB48-B354-5F43AC305428}"/>
              </a:ext>
            </a:extLst>
          </p:cNvPr>
          <p:cNvSpPr txBox="1">
            <a:spLocks noChangeArrowheads="1"/>
          </p:cNvSpPr>
          <p:nvPr/>
        </p:nvSpPr>
        <p:spPr bwMode="auto">
          <a:xfrm>
            <a:off x="3886200" y="4267201"/>
            <a:ext cx="441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algn="ctr" defTabSz="914400" fontAlgn="base">
              <a:spcBef>
                <a:spcPct val="0"/>
              </a:spcBef>
              <a:spcAft>
                <a:spcPct val="0"/>
              </a:spcAft>
            </a:pPr>
            <a:r>
              <a:rPr lang="en-US" altLang="en-US" sz="2200" dirty="0">
                <a:solidFill>
                  <a:prstClr val="black"/>
                </a:solidFill>
                <a:ea typeface="ＭＳ Ｐゴシック" panose="020B0600070205080204" pitchFamily="34" charset="-128"/>
              </a:rPr>
              <a:t>David Lloyd</a:t>
            </a:r>
          </a:p>
          <a:p>
            <a:pPr algn="ctr" defTabSz="914400" fontAlgn="base">
              <a:spcBef>
                <a:spcPct val="0"/>
              </a:spcBef>
              <a:spcAft>
                <a:spcPct val="0"/>
              </a:spcAft>
            </a:pPr>
            <a:r>
              <a:rPr lang="en-US" altLang="en-US" sz="2200" dirty="0">
                <a:solidFill>
                  <a:prstClr val="black"/>
                </a:solidFill>
                <a:ea typeface="ＭＳ Ｐゴシック" panose="020B0600070205080204" pitchFamily="34" charset="-128"/>
              </a:rPr>
              <a:t>Senior Policy Advisor</a:t>
            </a:r>
          </a:p>
          <a:p>
            <a:pPr algn="ctr" defTabSz="914400" fontAlgn="base">
              <a:spcBef>
                <a:spcPct val="0"/>
              </a:spcBef>
              <a:spcAft>
                <a:spcPct val="0"/>
              </a:spcAft>
            </a:pPr>
            <a:r>
              <a:rPr lang="en-US" altLang="en-US" sz="2200" dirty="0">
                <a:solidFill>
                  <a:prstClr val="black"/>
                </a:solidFill>
                <a:ea typeface="ＭＳ Ｐゴシック" panose="020B0600070205080204" pitchFamily="34" charset="-128"/>
                <a:hlinkClick r:id="rId3"/>
              </a:rPr>
              <a:t>david@thekennedyforum.org</a:t>
            </a:r>
            <a:r>
              <a:rPr lang="en-US" altLang="en-US" sz="2200" dirty="0">
                <a:solidFill>
                  <a:prstClr val="black"/>
                </a:solidFill>
                <a:ea typeface="ＭＳ Ｐゴシック" panose="020B0600070205080204" pitchFamily="34" charset="-128"/>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2">
            <a:extLst>
              <a:ext uri="{FF2B5EF4-FFF2-40B4-BE49-F238E27FC236}">
                <a16:creationId xmlns:a16="http://schemas.microsoft.com/office/drawing/2014/main" id="{1EF1FE88-2A9F-1641-8A85-1587605E2DA3}"/>
              </a:ext>
            </a:extLst>
          </p:cNvPr>
          <p:cNvSpPr>
            <a:spLocks noGrp="1"/>
          </p:cNvSpPr>
          <p:nvPr>
            <p:ph type="title"/>
          </p:nvPr>
        </p:nvSpPr>
        <p:spPr bwMode="auto">
          <a:xfrm>
            <a:off x="1981200" y="381001"/>
            <a:ext cx="8229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Landmark Anti-Discrimination Law</a:t>
            </a:r>
          </a:p>
        </p:txBody>
      </p:sp>
      <p:sp>
        <p:nvSpPr>
          <p:cNvPr id="11266" name="Content Placeholder 2">
            <a:extLst>
              <a:ext uri="{FF2B5EF4-FFF2-40B4-BE49-F238E27FC236}">
                <a16:creationId xmlns:a16="http://schemas.microsoft.com/office/drawing/2014/main" id="{4C3B3B87-C660-3744-B2B2-486F080C59D1}"/>
              </a:ext>
            </a:extLst>
          </p:cNvPr>
          <p:cNvSpPr txBox="1">
            <a:spLocks/>
          </p:cNvSpPr>
          <p:nvPr/>
        </p:nvSpPr>
        <p:spPr bwMode="auto">
          <a:xfrm>
            <a:off x="2133600" y="1295401"/>
            <a:ext cx="7772400" cy="3579813"/>
          </a:xfrm>
          <a:prstGeom prst="rect">
            <a:avLst/>
          </a:prstGeom>
          <a:noFill/>
          <a:ln>
            <a:noFill/>
          </a:ln>
        </p:spPr>
        <p:txBody>
          <a:bodyPr/>
          <a:lstStyle>
            <a:lvl1pPr marL="342900" indent="-342900">
              <a:defRPr sz="2400">
                <a:solidFill>
                  <a:schemeClr val="tx1"/>
                </a:solidFill>
                <a:latin typeface="Arial" panose="020B0604020202020204" pitchFamily="34" charset="0"/>
                <a:ea typeface="ヒラギノ角ゴ Pro W3" panose="020B0300000000000000" pitchFamily="34" charset="-128"/>
              </a:defRPr>
            </a:lvl1pPr>
            <a:lvl2pPr>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marL="0" lvl="1" defTabSz="914400" eaLnBrk="0" fontAlgn="base" hangingPunct="0">
              <a:spcBef>
                <a:spcPct val="20000"/>
              </a:spcBef>
              <a:spcAft>
                <a:spcPts val="1200"/>
              </a:spcAft>
              <a:defRPr/>
            </a:pPr>
            <a:r>
              <a:rPr lang="en-US" altLang="en-US" sz="2000" b="1" dirty="0">
                <a:solidFill>
                  <a:prstClr val="black"/>
                </a:solidFill>
              </a:rPr>
              <a:t>Mental Health Parity and Addiction Equity Act of 2008</a:t>
            </a:r>
          </a:p>
          <a:p>
            <a:pPr marL="0" lvl="1" defTabSz="914400" eaLnBrk="0" fontAlgn="base" hangingPunct="0">
              <a:spcBef>
                <a:spcPct val="20000"/>
              </a:spcBef>
              <a:spcAft>
                <a:spcPts val="1200"/>
              </a:spcAft>
              <a:defRPr/>
            </a:pPr>
            <a:r>
              <a:rPr lang="en-US" altLang="en-US" sz="1800" dirty="0">
                <a:solidFill>
                  <a:prstClr val="black"/>
                </a:solidFill>
              </a:rPr>
              <a:t>Plans CANNOT:</a:t>
            </a:r>
          </a:p>
          <a:p>
            <a:pPr marL="342900" lvl="1" indent="-342900" defTabSz="914400" eaLnBrk="0" fontAlgn="base" hangingPunct="0">
              <a:spcBef>
                <a:spcPct val="20000"/>
              </a:spcBef>
              <a:spcAft>
                <a:spcPts val="600"/>
              </a:spcAft>
              <a:buFont typeface="+mj-lt"/>
              <a:buAutoNum type="arabicPeriod"/>
              <a:defRPr/>
            </a:pPr>
            <a:r>
              <a:rPr lang="en-US" altLang="en-US" sz="1600" dirty="0">
                <a:solidFill>
                  <a:prstClr val="black"/>
                </a:solidFill>
              </a:rPr>
              <a:t>Charge higher co-payments or other out-of-pocket expenses for behavioral health than for physical health. (</a:t>
            </a:r>
            <a:r>
              <a:rPr lang="ja-JP" altLang="en-US" sz="1600">
                <a:solidFill>
                  <a:prstClr val="black"/>
                </a:solidFill>
              </a:rPr>
              <a:t>“</a:t>
            </a:r>
            <a:r>
              <a:rPr lang="en-US" altLang="ja-JP" sz="1600" dirty="0">
                <a:solidFill>
                  <a:prstClr val="black"/>
                </a:solidFill>
              </a:rPr>
              <a:t>Financial Requirements</a:t>
            </a:r>
            <a:r>
              <a:rPr lang="ja-JP" altLang="en-US" sz="1600">
                <a:solidFill>
                  <a:prstClr val="black"/>
                </a:solidFill>
              </a:rPr>
              <a:t>”</a:t>
            </a:r>
            <a:r>
              <a:rPr lang="en-US" altLang="ja-JP" sz="1600" dirty="0">
                <a:solidFill>
                  <a:prstClr val="black"/>
                </a:solidFill>
              </a:rPr>
              <a:t>)</a:t>
            </a:r>
          </a:p>
          <a:p>
            <a:pPr marL="342900" lvl="1" indent="-342900" defTabSz="914400" eaLnBrk="0" fontAlgn="base" hangingPunct="0">
              <a:spcBef>
                <a:spcPct val="20000"/>
              </a:spcBef>
              <a:spcAft>
                <a:spcPts val="600"/>
              </a:spcAft>
              <a:buFont typeface="+mj-lt"/>
              <a:buAutoNum type="arabicPeriod"/>
              <a:defRPr/>
            </a:pPr>
            <a:r>
              <a:rPr lang="en-US" altLang="en-US" sz="1600" dirty="0">
                <a:solidFill>
                  <a:prstClr val="black"/>
                </a:solidFill>
              </a:rPr>
              <a:t>Limit more stringently the number of visits or days for behavioral health services than they do for physical health. (</a:t>
            </a:r>
            <a:r>
              <a:rPr lang="ja-JP" altLang="en-US" sz="1600">
                <a:solidFill>
                  <a:prstClr val="black"/>
                </a:solidFill>
              </a:rPr>
              <a:t>”</a:t>
            </a:r>
            <a:r>
              <a:rPr lang="en-US" altLang="ja-JP" sz="1600" dirty="0">
                <a:solidFill>
                  <a:prstClr val="black"/>
                </a:solidFill>
              </a:rPr>
              <a:t>Quantitative Limitations</a:t>
            </a:r>
            <a:r>
              <a:rPr lang="ja-JP" altLang="en-US" sz="1600">
                <a:solidFill>
                  <a:prstClr val="black"/>
                </a:solidFill>
              </a:rPr>
              <a:t>”</a:t>
            </a:r>
            <a:r>
              <a:rPr lang="en-US" altLang="ja-JP" sz="1600" dirty="0">
                <a:solidFill>
                  <a:prstClr val="black"/>
                </a:solidFill>
              </a:rPr>
              <a:t>)</a:t>
            </a:r>
          </a:p>
          <a:p>
            <a:pPr marL="342900" lvl="1" indent="-342900" defTabSz="914400" eaLnBrk="0" fontAlgn="base" hangingPunct="0">
              <a:spcBef>
                <a:spcPct val="20000"/>
              </a:spcBef>
              <a:spcAft>
                <a:spcPts val="1200"/>
              </a:spcAft>
              <a:buFont typeface="+mj-lt"/>
              <a:buAutoNum type="arabicPeriod"/>
              <a:defRPr/>
            </a:pPr>
            <a:r>
              <a:rPr lang="en-US" altLang="en-US" sz="1600" b="1" dirty="0">
                <a:solidFill>
                  <a:prstClr val="black"/>
                </a:solidFill>
              </a:rPr>
              <a:t>Use more restrictive managed care practices for behavioral health than for physical health. (</a:t>
            </a:r>
            <a:r>
              <a:rPr lang="ja-JP" altLang="en-US" sz="1600" b="1">
                <a:solidFill>
                  <a:prstClr val="black"/>
                </a:solidFill>
              </a:rPr>
              <a:t>”</a:t>
            </a:r>
            <a:r>
              <a:rPr lang="en-US" altLang="ja-JP" sz="1600" b="1" dirty="0">
                <a:solidFill>
                  <a:prstClr val="black"/>
                </a:solidFill>
              </a:rPr>
              <a:t>Non-Quantitative Treatment Limitations</a:t>
            </a:r>
            <a:r>
              <a:rPr lang="ja-JP" altLang="en-US" sz="1600" b="1">
                <a:solidFill>
                  <a:prstClr val="black"/>
                </a:solidFill>
              </a:rPr>
              <a:t>”</a:t>
            </a:r>
            <a:r>
              <a:rPr lang="en-US" altLang="ja-JP" sz="1600" b="1" dirty="0">
                <a:solidFill>
                  <a:prstClr val="black"/>
                </a:solidFill>
              </a:rPr>
              <a:t> -- NQTLs)</a:t>
            </a:r>
          </a:p>
          <a:p>
            <a:pPr marL="0" lvl="1" defTabSz="914400" eaLnBrk="0" fontAlgn="base" hangingPunct="0">
              <a:spcBef>
                <a:spcPct val="20000"/>
              </a:spcBef>
              <a:spcAft>
                <a:spcPts val="1200"/>
              </a:spcAft>
              <a:defRPr/>
            </a:pPr>
            <a:r>
              <a:rPr lang="en-US" altLang="en-US" sz="1800" b="1" dirty="0">
                <a:solidFill>
                  <a:prstClr val="black"/>
                </a:solidFill>
              </a:rPr>
              <a:t>Fundamentally, the Federal Parity Act requires a comparison between mental health / addiction vs. medical/surgical coverage</a:t>
            </a:r>
          </a:p>
          <a:p>
            <a:pPr marL="0" lvl="1" defTabSz="914400" eaLnBrk="0" fontAlgn="base" hangingPunct="0">
              <a:spcBef>
                <a:spcPct val="20000"/>
              </a:spcBef>
              <a:spcAft>
                <a:spcPts val="1200"/>
              </a:spcAft>
              <a:defRPr/>
            </a:pPr>
            <a:r>
              <a:rPr lang="en-US" altLang="en-US" sz="1800" dirty="0">
                <a:solidFill>
                  <a:prstClr val="black"/>
                </a:solidFill>
              </a:rPr>
              <a:t>Federal Parity Act is a powerful tool to end discriminatory coverage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EA523-1FB7-DB45-8B86-0CFCEDADE7DE}"/>
              </a:ext>
            </a:extLst>
          </p:cNvPr>
          <p:cNvSpPr>
            <a:spLocks noGrp="1"/>
          </p:cNvSpPr>
          <p:nvPr>
            <p:ph type="body" sz="quarter" idx="10"/>
          </p:nvPr>
        </p:nvSpPr>
        <p:spPr>
          <a:xfrm>
            <a:off x="2209800" y="1295400"/>
            <a:ext cx="7696200" cy="4572000"/>
          </a:xfrm>
        </p:spPr>
        <p:txBody>
          <a:bodyPr/>
          <a:lstStyle/>
          <a:p>
            <a:pPr>
              <a:defRPr/>
            </a:pPr>
            <a:r>
              <a:rPr lang="en-US" sz="2000" dirty="0">
                <a:solidFill>
                  <a:schemeClr val="tx1"/>
                </a:solidFill>
              </a:rPr>
              <a:t>Federal NQTL Rule located at 29 C.F.R. § 2590.712(c)(4)(</a:t>
            </a:r>
            <a:r>
              <a:rPr lang="en-US" sz="2000" dirty="0" err="1">
                <a:solidFill>
                  <a:schemeClr val="tx1"/>
                </a:solidFill>
              </a:rPr>
              <a:t>i</a:t>
            </a:r>
            <a:r>
              <a:rPr lang="en-US" sz="2000" dirty="0">
                <a:solidFill>
                  <a:schemeClr val="tx1"/>
                </a:solidFill>
              </a:rPr>
              <a:t>)</a:t>
            </a:r>
          </a:p>
          <a:p>
            <a:pPr lvl="1">
              <a:defRPr/>
            </a:pPr>
            <a:r>
              <a:rPr lang="en-US" sz="1400" i="1" dirty="0"/>
              <a:t>A group health plan (or health insurance coverage) may not impose a nonquantitative treatment limitation with respect to mental health or substance use disorder benefits in any classification unless, under the terms of the plan (or health insurance coverage) as written and in operation, any processes, strategies, evidentiary standards, or other factors used in applying the nonquantitative treatment limitation to mental health or substance use disorder benefits in the classification are comparable to, and are applied no more stringently than, the processes, strategies, evidentiary standards, or other factors used in applying the limitation with respect to medical/surgical benefits in the classification.</a:t>
            </a:r>
          </a:p>
          <a:p>
            <a:pPr>
              <a:defRPr/>
            </a:pPr>
            <a:r>
              <a:rPr lang="en-US" sz="2000" dirty="0">
                <a:solidFill>
                  <a:schemeClr val="tx1"/>
                </a:solidFill>
              </a:rPr>
              <a:t>DC (Act 22-568) and 17 States passed parity implementation legislation since 2018 based on model legislation</a:t>
            </a:r>
          </a:p>
          <a:p>
            <a:pPr lvl="1">
              <a:defRPr/>
            </a:pPr>
            <a:r>
              <a:rPr lang="en-US" sz="1800" dirty="0"/>
              <a:t>Requires insurers (and in some state Medicaid MCOs) to submit compliance analyses to state regulators; mirrors requirements in new federal amendments</a:t>
            </a:r>
          </a:p>
          <a:p>
            <a:pPr marL="0" indent="0">
              <a:buNone/>
              <a:defRPr/>
            </a:pPr>
            <a:endParaRPr lang="en-US" sz="2200" dirty="0">
              <a:solidFill>
                <a:schemeClr val="tx1"/>
              </a:solidFill>
            </a:endParaRPr>
          </a:p>
        </p:txBody>
      </p:sp>
      <p:sp>
        <p:nvSpPr>
          <p:cNvPr id="16386" name="Title 2">
            <a:extLst>
              <a:ext uri="{FF2B5EF4-FFF2-40B4-BE49-F238E27FC236}">
                <a16:creationId xmlns:a16="http://schemas.microsoft.com/office/drawing/2014/main" id="{8FBBEEED-520C-034A-A7B9-FE35C46B99D1}"/>
              </a:ext>
            </a:extLst>
          </p:cNvPr>
          <p:cNvSpPr>
            <a:spLocks noGrp="1"/>
          </p:cNvSpPr>
          <p:nvPr>
            <p:ph type="title"/>
          </p:nvPr>
        </p:nvSpPr>
        <p:spPr bwMode="auto">
          <a:xfrm>
            <a:off x="1981200" y="381001"/>
            <a:ext cx="8229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State Parity Reporting Requirements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40A22-C8E6-C044-A47D-B3FCF91C8D98}"/>
              </a:ext>
            </a:extLst>
          </p:cNvPr>
          <p:cNvSpPr>
            <a:spLocks noGrp="1"/>
          </p:cNvSpPr>
          <p:nvPr>
            <p:ph type="body" sz="quarter" idx="10"/>
          </p:nvPr>
        </p:nvSpPr>
        <p:spPr>
          <a:xfrm>
            <a:off x="2008414" y="1371600"/>
            <a:ext cx="8049986" cy="4114800"/>
          </a:xfrm>
        </p:spPr>
        <p:txBody>
          <a:bodyPr/>
          <a:lstStyle/>
          <a:p>
            <a:pPr>
              <a:defRPr/>
            </a:pPr>
            <a:r>
              <a:rPr lang="en-US" sz="2000" dirty="0">
                <a:solidFill>
                  <a:schemeClr val="tx1"/>
                </a:solidFill>
              </a:rPr>
              <a:t>The Consolidated Appropriations Act, 2021 signed into law on 12/27/2020 amended the Federal Parity Act</a:t>
            </a:r>
            <a:endParaRPr lang="en-US" sz="2200" dirty="0">
              <a:solidFill>
                <a:schemeClr val="tx1"/>
              </a:solidFill>
            </a:endParaRPr>
          </a:p>
          <a:p>
            <a:pPr lvl="1">
              <a:buFont typeface="Courier New" panose="02070309020205020404" pitchFamily="49" charset="0"/>
              <a:buChar char="o"/>
              <a:defRPr/>
            </a:pPr>
            <a:r>
              <a:rPr lang="en-US" sz="1800" dirty="0"/>
              <a:t>Requires insurers and health plans to perform parity compliance analyses</a:t>
            </a:r>
          </a:p>
          <a:p>
            <a:pPr lvl="1">
              <a:buFont typeface="Courier New" panose="02070309020205020404" pitchFamily="49" charset="0"/>
              <a:buChar char="o"/>
              <a:defRPr/>
            </a:pPr>
            <a:r>
              <a:rPr lang="en-US" sz="1800" dirty="0"/>
              <a:t>Compliance analyses must be submitted to state and federal regulators upon request</a:t>
            </a:r>
          </a:p>
          <a:p>
            <a:pPr lvl="1">
              <a:buFont typeface="Courier New" panose="02070309020205020404" pitchFamily="49" charset="0"/>
              <a:buChar char="o"/>
              <a:defRPr/>
            </a:pPr>
            <a:r>
              <a:rPr lang="en-US" sz="1800" dirty="0"/>
              <a:t>Applies to all private insurers and all group health plans (unfortunately, not to Medicaid MCOs)</a:t>
            </a:r>
          </a:p>
          <a:p>
            <a:pPr>
              <a:buFont typeface="Courier New" panose="02070309020205020404" pitchFamily="49" charset="0"/>
              <a:buChar char="o"/>
              <a:defRPr/>
            </a:pPr>
            <a:r>
              <a:rPr lang="en-US" sz="2000" dirty="0"/>
              <a:t>42 U.S.C. 300gg–26(a)(8)</a:t>
            </a:r>
          </a:p>
          <a:p>
            <a:pPr>
              <a:buFont typeface="Courier New" panose="02070309020205020404" pitchFamily="49" charset="0"/>
              <a:buChar char="o"/>
              <a:defRPr/>
            </a:pPr>
            <a:r>
              <a:rPr lang="en-US" sz="2000" dirty="0"/>
              <a:t>Both DC reporting law and federal requirements break down NQTL rule into its component parts for reporting purposes</a:t>
            </a:r>
          </a:p>
        </p:txBody>
      </p:sp>
      <p:sp>
        <p:nvSpPr>
          <p:cNvPr id="13314" name="Title 2">
            <a:extLst>
              <a:ext uri="{FF2B5EF4-FFF2-40B4-BE49-F238E27FC236}">
                <a16:creationId xmlns:a16="http://schemas.microsoft.com/office/drawing/2014/main" id="{90634068-2E02-5D47-90BF-8A2BEE397992}"/>
              </a:ext>
            </a:extLst>
          </p:cNvPr>
          <p:cNvSpPr>
            <a:spLocks noGrp="1"/>
          </p:cNvSpPr>
          <p:nvPr>
            <p:ph type="title"/>
          </p:nvPr>
        </p:nvSpPr>
        <p:spPr bwMode="auto">
          <a:xfrm>
            <a:off x="1981200" y="381001"/>
            <a:ext cx="8229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New Federal Amendments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6ead980cd6_0_11"/>
          <p:cNvSpPr txBox="1">
            <a:spLocks noGrp="1"/>
          </p:cNvSpPr>
          <p:nvPr>
            <p:ph type="body" idx="1"/>
          </p:nvPr>
        </p:nvSpPr>
        <p:spPr>
          <a:xfrm>
            <a:off x="1981200" y="1219200"/>
            <a:ext cx="8458200" cy="5324100"/>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Clr>
                <a:schemeClr val="dk1"/>
              </a:buClr>
              <a:buSzPts val="1800"/>
              <a:buNone/>
            </a:pPr>
            <a:r>
              <a:rPr lang="en-US" sz="1800" b="1" u="sng" dirty="0">
                <a:solidFill>
                  <a:schemeClr val="dk1"/>
                </a:solidFill>
                <a:latin typeface="Arial" panose="020B0604020202020204" pitchFamily="34" charset="0"/>
                <a:ea typeface="Times New Roman"/>
                <a:cs typeface="Arial" panose="020B0604020202020204" pitchFamily="34" charset="0"/>
                <a:sym typeface="Times New Roman"/>
              </a:rPr>
              <a:t>Damning Parity Report Released in Late January</a:t>
            </a:r>
          </a:p>
          <a:p>
            <a:pPr marL="0" indent="0">
              <a:lnSpc>
                <a:spcPct val="100000"/>
              </a:lnSpc>
              <a:spcBef>
                <a:spcPts val="0"/>
              </a:spcBef>
              <a:buClr>
                <a:schemeClr val="dk1"/>
              </a:buClr>
              <a:buSzPts val="1800"/>
              <a:buNone/>
            </a:pPr>
            <a:endParaRPr sz="2000" b="1" u="sng" dirty="0">
              <a:solidFill>
                <a:schemeClr val="dk1"/>
              </a:solidFill>
              <a:latin typeface="Arial" panose="020B0604020202020204" pitchFamily="34" charset="0"/>
              <a:ea typeface="Times New Roman"/>
              <a:cs typeface="Arial" panose="020B0604020202020204" pitchFamily="34" charset="0"/>
              <a:sym typeface="Times New Roman"/>
            </a:endParaRPr>
          </a:p>
          <a:p>
            <a:pPr marL="342900" indent="-342900">
              <a:lnSpc>
                <a:spcPct val="100000"/>
              </a:lnSpc>
              <a:spcBef>
                <a:spcPts val="0"/>
              </a:spcBef>
              <a:spcAft>
                <a:spcPts val="600"/>
              </a:spcAft>
              <a:buClr>
                <a:srgbClr val="222222"/>
              </a:buClr>
              <a:buSzPts val="1600"/>
              <a:buFont typeface="Arial" panose="020B0604020202020204" pitchFamily="34" charset="0"/>
              <a:buChar char="•"/>
            </a:pPr>
            <a:r>
              <a:rPr lang="en-US" sz="1600" dirty="0">
                <a:solidFill>
                  <a:srgbClr val="222222"/>
                </a:solidFill>
              </a:rPr>
              <a:t>Report jointly released by DOL, HHS, and Treasury (though Treasury plays very minor role). </a:t>
            </a:r>
          </a:p>
          <a:p>
            <a:pPr marL="342900" indent="-342900">
              <a:lnSpc>
                <a:spcPct val="100000"/>
              </a:lnSpc>
              <a:spcBef>
                <a:spcPts val="0"/>
              </a:spcBef>
              <a:spcAft>
                <a:spcPts val="600"/>
              </a:spcAft>
              <a:buClr>
                <a:srgbClr val="222222"/>
              </a:buClr>
              <a:buSzPts val="1600"/>
              <a:buFont typeface="Arial" panose="020B0604020202020204" pitchFamily="34" charset="0"/>
              <a:buChar char="•"/>
            </a:pPr>
            <a:r>
              <a:rPr lang="en-US" sz="1600" dirty="0">
                <a:solidFill>
                  <a:srgbClr val="222222"/>
                </a:solidFill>
              </a:rPr>
              <a:t>Required by Consolidated Appropriations Act</a:t>
            </a:r>
          </a:p>
          <a:p>
            <a:pPr marL="342900" indent="-342900">
              <a:lnSpc>
                <a:spcPct val="100000"/>
              </a:lnSpc>
              <a:spcBef>
                <a:spcPts val="0"/>
              </a:spcBef>
              <a:spcAft>
                <a:spcPts val="600"/>
              </a:spcAft>
              <a:buClr>
                <a:srgbClr val="222222"/>
              </a:buClr>
              <a:buSzPts val="1600"/>
              <a:buFont typeface="Arial" panose="020B0604020202020204" pitchFamily="34" charset="0"/>
              <a:buChar char="•"/>
            </a:pPr>
            <a:r>
              <a:rPr lang="en-US" sz="1600" b="1" dirty="0">
                <a:solidFill>
                  <a:srgbClr val="222222"/>
                </a:solidFill>
              </a:rPr>
              <a:t>None of the comparative analyses reviewed contained sufficient information upon initial receipt. </a:t>
            </a:r>
          </a:p>
          <a:p>
            <a:pPr marL="342900" indent="-342900">
              <a:lnSpc>
                <a:spcPct val="100000"/>
              </a:lnSpc>
              <a:spcBef>
                <a:spcPts val="0"/>
              </a:spcBef>
              <a:spcAft>
                <a:spcPts val="600"/>
              </a:spcAft>
              <a:buClr>
                <a:srgbClr val="222222"/>
              </a:buClr>
              <a:buSzPts val="1600"/>
              <a:buFont typeface="Arial" panose="020B0604020202020204" pitchFamily="34" charset="0"/>
              <a:buChar char="•"/>
            </a:pPr>
            <a:r>
              <a:rPr lang="en-US" sz="1600" dirty="0">
                <a:solidFill>
                  <a:srgbClr val="222222"/>
                </a:solidFill>
              </a:rPr>
              <a:t>Titles of Employee Benefits Security Administration (EBSA)’s sections are instructive:  </a:t>
            </a:r>
          </a:p>
          <a:p>
            <a:pPr marL="800100" lvl="1" indent="-342900">
              <a:spcBef>
                <a:spcPts val="0"/>
              </a:spcBef>
              <a:spcAft>
                <a:spcPts val="600"/>
              </a:spcAft>
              <a:buClr>
                <a:srgbClr val="222222"/>
              </a:buClr>
              <a:buSzPts val="1600"/>
              <a:buFont typeface="Courier New" panose="02070309020205020404" pitchFamily="49" charset="0"/>
              <a:buChar char="o"/>
            </a:pPr>
            <a:r>
              <a:rPr lang="en-US" sz="1400" dirty="0">
                <a:solidFill>
                  <a:srgbClr val="222222"/>
                </a:solidFill>
              </a:rPr>
              <a:t>“Many Plans/Issuers Were Unprepared” </a:t>
            </a:r>
          </a:p>
          <a:p>
            <a:pPr marL="800100" lvl="1" indent="-342900">
              <a:spcBef>
                <a:spcPts val="0"/>
              </a:spcBef>
              <a:spcAft>
                <a:spcPts val="600"/>
              </a:spcAft>
              <a:buClr>
                <a:srgbClr val="222222"/>
              </a:buClr>
              <a:buSzPts val="1600"/>
              <a:buFont typeface="Courier New" panose="02070309020205020404" pitchFamily="49" charset="0"/>
              <a:buChar char="o"/>
            </a:pPr>
            <a:r>
              <a:rPr lang="en-US" sz="1400" dirty="0">
                <a:solidFill>
                  <a:srgbClr val="222222"/>
                </a:solidFill>
              </a:rPr>
              <a:t>“All Comparative Analyses Reviewed by EBSA Were Initially Insufficient”  </a:t>
            </a:r>
          </a:p>
          <a:p>
            <a:pPr marL="800100" lvl="1" indent="-342900">
              <a:spcBef>
                <a:spcPts val="0"/>
              </a:spcBef>
              <a:spcAft>
                <a:spcPts val="600"/>
              </a:spcAft>
              <a:buClr>
                <a:srgbClr val="222222"/>
              </a:buClr>
              <a:buSzPts val="1600"/>
              <a:buFont typeface="Courier New" panose="02070309020205020404" pitchFamily="49" charset="0"/>
              <a:buChar char="o"/>
            </a:pPr>
            <a:r>
              <a:rPr lang="en-US" sz="1400" dirty="0">
                <a:solidFill>
                  <a:srgbClr val="222222"/>
                </a:solidFill>
              </a:rPr>
              <a:t>“EBSA’s Comparative Analysis Review Detected Common Problems and Shed Light on Unexamined Plan Terms and Practices”  </a:t>
            </a:r>
          </a:p>
          <a:p>
            <a:pPr marL="0" indent="0">
              <a:spcBef>
                <a:spcPts val="0"/>
              </a:spcBef>
              <a:spcAft>
                <a:spcPts val="600"/>
              </a:spcAft>
              <a:buClr>
                <a:srgbClr val="222222"/>
              </a:buClr>
              <a:buSzPts val="1600"/>
              <a:buNone/>
            </a:pPr>
            <a:r>
              <a:rPr lang="en-US" sz="1400" dirty="0">
                <a:solidFill>
                  <a:srgbClr val="222222"/>
                </a:solidFill>
                <a:hlinkClick r:id="rId3"/>
              </a:rPr>
              <a:t>https://www.dol.gov/sites/dolgov/files/EBSA/laws-and-regulations/laws/mental-health-parity/report-to-congress-2022-realizing-parity-reducing-stigma-and-raising-awareness.pdf</a:t>
            </a:r>
          </a:p>
        </p:txBody>
      </p:sp>
      <p:sp>
        <p:nvSpPr>
          <p:cNvPr id="105" name="Google Shape;105;g6ead980cd6_0_11"/>
          <p:cNvSpPr txBox="1">
            <a:spLocks noGrp="1"/>
          </p:cNvSpPr>
          <p:nvPr>
            <p:ph type="title"/>
          </p:nvPr>
        </p:nvSpPr>
        <p:spPr>
          <a:xfrm>
            <a:off x="1981200" y="381000"/>
            <a:ext cx="8229600" cy="639900"/>
          </a:xfrm>
          <a:prstGeom prst="rect">
            <a:avLst/>
          </a:prstGeom>
          <a:noFill/>
          <a:ln>
            <a:noFill/>
          </a:ln>
        </p:spPr>
        <p:txBody>
          <a:bodyPr spcFirstLastPara="1" wrap="square" lIns="91425" tIns="45700" rIns="91425" bIns="45700" anchor="t" anchorCtr="0">
            <a:noAutofit/>
          </a:bodyPr>
          <a:lstStyle/>
          <a:p>
            <a:r>
              <a:rPr lang="en-US" dirty="0"/>
              <a:t>DOL / HHS Parity Report	</a:t>
            </a:r>
            <a:endParaRPr dirty="0"/>
          </a:p>
        </p:txBody>
      </p:sp>
    </p:spTree>
    <p:extLst>
      <p:ext uri="{BB962C8B-B14F-4D97-AF65-F5344CB8AC3E}">
        <p14:creationId xmlns:p14="http://schemas.microsoft.com/office/powerpoint/2010/main" val="271461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6ead980cd6_0_11"/>
          <p:cNvSpPr txBox="1">
            <a:spLocks noGrp="1"/>
          </p:cNvSpPr>
          <p:nvPr>
            <p:ph type="body" idx="1"/>
          </p:nvPr>
        </p:nvSpPr>
        <p:spPr>
          <a:xfrm>
            <a:off x="1981200" y="1219200"/>
            <a:ext cx="8458200" cy="5324100"/>
          </a:xfrm>
          <a:prstGeom prst="rect">
            <a:avLst/>
          </a:prstGeom>
          <a:noFill/>
          <a:ln>
            <a:noFill/>
          </a:ln>
        </p:spPr>
        <p:txBody>
          <a:bodyPr spcFirstLastPara="1" wrap="square" lIns="91425" tIns="45700" rIns="91425" bIns="45700" anchor="t" anchorCtr="0">
            <a:noAutofit/>
          </a:bodyPr>
          <a:lstStyle/>
          <a:p>
            <a:pPr marL="350838" indent="-350838">
              <a:lnSpc>
                <a:spcPct val="100000"/>
              </a:lnSpc>
              <a:spcBef>
                <a:spcPts val="0"/>
              </a:spcBef>
              <a:spcAft>
                <a:spcPts val="600"/>
              </a:spcAft>
              <a:buClr>
                <a:srgbClr val="222222"/>
              </a:buClr>
              <a:buSzPts val="1600"/>
            </a:pPr>
            <a:r>
              <a:rPr lang="en-US" sz="1800" dirty="0">
                <a:solidFill>
                  <a:srgbClr val="222222"/>
                </a:solidFill>
              </a:rPr>
              <a:t>EBSA observed several common themes in deficiencies:  </a:t>
            </a:r>
          </a:p>
          <a:p>
            <a:pPr marL="808038" lvl="1" indent="-350838">
              <a:spcBef>
                <a:spcPts val="0"/>
              </a:spcBef>
              <a:spcAft>
                <a:spcPts val="600"/>
              </a:spcAft>
              <a:buClr>
                <a:srgbClr val="222222"/>
              </a:buClr>
              <a:buSzPts val="1600"/>
            </a:pPr>
            <a:r>
              <a:rPr lang="en-US" sz="1600" dirty="0">
                <a:solidFill>
                  <a:srgbClr val="222222"/>
                </a:solidFill>
              </a:rPr>
              <a:t>Failure to document comparative analysis before designing and applying the NQTL;  </a:t>
            </a:r>
          </a:p>
          <a:p>
            <a:pPr marL="808038" lvl="1" indent="-350838">
              <a:spcBef>
                <a:spcPts val="0"/>
              </a:spcBef>
              <a:spcAft>
                <a:spcPts val="600"/>
              </a:spcAft>
              <a:buClr>
                <a:srgbClr val="222222"/>
              </a:buClr>
              <a:buSzPts val="1600"/>
            </a:pPr>
            <a:r>
              <a:rPr lang="en-US" sz="1600" dirty="0">
                <a:solidFill>
                  <a:srgbClr val="222222"/>
                </a:solidFill>
              </a:rPr>
              <a:t>Conclusory assertions lacking specific supporting evidence or detailed explanation;  </a:t>
            </a:r>
          </a:p>
          <a:p>
            <a:pPr marL="808038" lvl="1" indent="-350838">
              <a:spcBef>
                <a:spcPts val="0"/>
              </a:spcBef>
              <a:spcAft>
                <a:spcPts val="600"/>
              </a:spcAft>
              <a:buClr>
                <a:srgbClr val="222222"/>
              </a:buClr>
              <a:buSzPts val="1600"/>
            </a:pPr>
            <a:r>
              <a:rPr lang="en-US" sz="1600" dirty="0">
                <a:solidFill>
                  <a:srgbClr val="222222"/>
                </a:solidFill>
              </a:rPr>
              <a:t>Lack of meaningful comparison or meaningful analysis;  </a:t>
            </a:r>
          </a:p>
          <a:p>
            <a:pPr marL="808038" lvl="1" indent="-350838">
              <a:spcBef>
                <a:spcPts val="0"/>
              </a:spcBef>
              <a:spcAft>
                <a:spcPts val="600"/>
              </a:spcAft>
              <a:buClr>
                <a:srgbClr val="222222"/>
              </a:buClr>
              <a:buSzPts val="1600"/>
            </a:pPr>
            <a:r>
              <a:rPr lang="en-US" sz="1600" dirty="0">
                <a:solidFill>
                  <a:srgbClr val="222222"/>
                </a:solidFill>
              </a:rPr>
              <a:t>Non-responsive comparative analysis;  </a:t>
            </a:r>
          </a:p>
          <a:p>
            <a:pPr marL="808038" lvl="1" indent="-350838">
              <a:spcBef>
                <a:spcPts val="0"/>
              </a:spcBef>
              <a:spcAft>
                <a:spcPts val="600"/>
              </a:spcAft>
              <a:buClr>
                <a:srgbClr val="222222"/>
              </a:buClr>
              <a:buSzPts val="1600"/>
            </a:pPr>
            <a:r>
              <a:rPr lang="en-US" sz="1600" dirty="0">
                <a:solidFill>
                  <a:srgbClr val="222222"/>
                </a:solidFill>
              </a:rPr>
              <a:t>Documents provided without adequate explanation;  </a:t>
            </a:r>
          </a:p>
          <a:p>
            <a:pPr marL="808038" lvl="1" indent="-350838">
              <a:spcBef>
                <a:spcPts val="0"/>
              </a:spcBef>
              <a:spcAft>
                <a:spcPts val="600"/>
              </a:spcAft>
              <a:buClr>
                <a:srgbClr val="222222"/>
              </a:buClr>
              <a:buSzPts val="1600"/>
            </a:pPr>
            <a:r>
              <a:rPr lang="en-US" sz="1600" dirty="0">
                <a:solidFill>
                  <a:srgbClr val="222222"/>
                </a:solidFill>
              </a:rPr>
              <a:t>Failure to identify the specific MH/SUD and medical/surgical benefits or MHPAEA benefit classification/s affected by an NQTL;  </a:t>
            </a:r>
          </a:p>
          <a:p>
            <a:pPr marL="808038" lvl="1" indent="-350838">
              <a:spcBef>
                <a:spcPts val="0"/>
              </a:spcBef>
              <a:spcAft>
                <a:spcPts val="600"/>
              </a:spcAft>
              <a:buClr>
                <a:srgbClr val="222222"/>
              </a:buClr>
              <a:buSzPts val="1600"/>
            </a:pPr>
            <a:r>
              <a:rPr lang="en-US" sz="1600" dirty="0">
                <a:solidFill>
                  <a:srgbClr val="222222"/>
                </a:solidFill>
              </a:rPr>
              <a:t>Limiting scope of analysis to only a portion of the NQTL at issue;  </a:t>
            </a:r>
          </a:p>
          <a:p>
            <a:pPr marL="1265238" lvl="2" indent="-350838">
              <a:spcBef>
                <a:spcPts val="0"/>
              </a:spcBef>
              <a:spcAft>
                <a:spcPts val="600"/>
              </a:spcAft>
              <a:buClr>
                <a:srgbClr val="222222"/>
              </a:buClr>
              <a:buSzPts val="1600"/>
            </a:pPr>
            <a:r>
              <a:rPr lang="en-US" sz="1600" dirty="0">
                <a:solidFill>
                  <a:srgbClr val="222222"/>
                </a:solidFill>
              </a:rPr>
              <a:t>Failure to identify all factors;  </a:t>
            </a:r>
          </a:p>
          <a:p>
            <a:pPr marL="808038" lvl="1" indent="-350838">
              <a:spcBef>
                <a:spcPts val="0"/>
              </a:spcBef>
              <a:spcAft>
                <a:spcPts val="600"/>
              </a:spcAft>
              <a:buClr>
                <a:srgbClr val="222222"/>
              </a:buClr>
              <a:buSzPts val="1600"/>
            </a:pPr>
            <a:r>
              <a:rPr lang="en-US" sz="1600" dirty="0">
                <a:solidFill>
                  <a:srgbClr val="222222"/>
                </a:solidFill>
              </a:rPr>
              <a:t>Lack of sufficient detail about identified factors;  </a:t>
            </a:r>
          </a:p>
          <a:p>
            <a:pPr marL="808038" lvl="1" indent="-350838">
              <a:spcBef>
                <a:spcPts val="0"/>
              </a:spcBef>
              <a:spcAft>
                <a:spcPts val="600"/>
              </a:spcAft>
              <a:buClr>
                <a:srgbClr val="222222"/>
              </a:buClr>
              <a:buSzPts val="1600"/>
            </a:pPr>
            <a:r>
              <a:rPr lang="en-US" sz="1600" dirty="0">
                <a:solidFill>
                  <a:srgbClr val="222222"/>
                </a:solidFill>
              </a:rPr>
              <a:t>Failure to demonstrate the application of identified factors in the design of an NQTL; and  </a:t>
            </a:r>
          </a:p>
          <a:p>
            <a:pPr marL="808038" lvl="1" indent="-350838">
              <a:spcBef>
                <a:spcPts val="0"/>
              </a:spcBef>
              <a:spcAft>
                <a:spcPts val="600"/>
              </a:spcAft>
              <a:buClr>
                <a:srgbClr val="222222"/>
              </a:buClr>
              <a:buSzPts val="1600"/>
            </a:pPr>
            <a:r>
              <a:rPr lang="en-US" sz="1600" dirty="0">
                <a:solidFill>
                  <a:srgbClr val="222222"/>
                </a:solidFill>
              </a:rPr>
              <a:t>Failure to demonstrate compliance of an NQTL as applied.</a:t>
            </a:r>
          </a:p>
        </p:txBody>
      </p:sp>
      <p:sp>
        <p:nvSpPr>
          <p:cNvPr id="105" name="Google Shape;105;g6ead980cd6_0_11"/>
          <p:cNvSpPr txBox="1">
            <a:spLocks noGrp="1"/>
          </p:cNvSpPr>
          <p:nvPr>
            <p:ph type="title"/>
          </p:nvPr>
        </p:nvSpPr>
        <p:spPr>
          <a:xfrm>
            <a:off x="1981200" y="381000"/>
            <a:ext cx="8229600" cy="639900"/>
          </a:xfrm>
          <a:prstGeom prst="rect">
            <a:avLst/>
          </a:prstGeom>
          <a:noFill/>
          <a:ln>
            <a:noFill/>
          </a:ln>
        </p:spPr>
        <p:txBody>
          <a:bodyPr spcFirstLastPara="1" wrap="square" lIns="91425" tIns="45700" rIns="91425" bIns="45700" anchor="t" anchorCtr="0">
            <a:noAutofit/>
          </a:bodyPr>
          <a:lstStyle/>
          <a:p>
            <a:r>
              <a:rPr lang="en-US" dirty="0"/>
              <a:t>DOL / HHS Parity Report Cont.	</a:t>
            </a:r>
            <a:endParaRPr dirty="0"/>
          </a:p>
        </p:txBody>
      </p:sp>
    </p:spTree>
    <p:extLst>
      <p:ext uri="{BB962C8B-B14F-4D97-AF65-F5344CB8AC3E}">
        <p14:creationId xmlns:p14="http://schemas.microsoft.com/office/powerpoint/2010/main" val="242782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6ead980cd6_0_11"/>
          <p:cNvSpPr txBox="1">
            <a:spLocks noGrp="1"/>
          </p:cNvSpPr>
          <p:nvPr>
            <p:ph type="body" idx="1"/>
          </p:nvPr>
        </p:nvSpPr>
        <p:spPr>
          <a:xfrm>
            <a:off x="1771973" y="1152900"/>
            <a:ext cx="8458200" cy="5324100"/>
          </a:xfrm>
          <a:prstGeom prst="rect">
            <a:avLst/>
          </a:prstGeom>
          <a:noFill/>
          <a:ln>
            <a:noFill/>
          </a:ln>
        </p:spPr>
        <p:txBody>
          <a:bodyPr spcFirstLastPara="1" wrap="square" lIns="91425" tIns="45700" rIns="91425" bIns="45700" anchor="t" anchorCtr="0">
            <a:noAutofit/>
          </a:bodyPr>
          <a:lstStyle/>
          <a:p>
            <a:pPr marL="350838" indent="-350838">
              <a:lnSpc>
                <a:spcPct val="100000"/>
              </a:lnSpc>
              <a:spcBef>
                <a:spcPts val="0"/>
              </a:spcBef>
              <a:spcAft>
                <a:spcPts val="600"/>
              </a:spcAft>
              <a:buClr>
                <a:srgbClr val="222222"/>
              </a:buClr>
              <a:buSzPts val="1600"/>
            </a:pPr>
            <a:r>
              <a:rPr lang="en-US" sz="1400" b="1" dirty="0">
                <a:solidFill>
                  <a:srgbClr val="222222"/>
                </a:solidFill>
              </a:rPr>
              <a:t>EBSA has issued 80 insufficiency letters </a:t>
            </a:r>
            <a:r>
              <a:rPr lang="en-US" sz="1400" dirty="0">
                <a:solidFill>
                  <a:srgbClr val="222222"/>
                </a:solidFill>
              </a:rPr>
              <a:t>for over 170 NQTLs, requesting additional information and identifying specific deficiencies.  </a:t>
            </a:r>
          </a:p>
          <a:p>
            <a:pPr marL="350838" indent="-350838">
              <a:lnSpc>
                <a:spcPct val="100000"/>
              </a:lnSpc>
              <a:spcBef>
                <a:spcPts val="0"/>
              </a:spcBef>
              <a:spcAft>
                <a:spcPts val="600"/>
              </a:spcAft>
              <a:buClr>
                <a:srgbClr val="222222"/>
              </a:buClr>
              <a:buSzPts val="1600"/>
            </a:pPr>
            <a:r>
              <a:rPr lang="en-US" sz="1400" b="1" dirty="0">
                <a:solidFill>
                  <a:srgbClr val="222222"/>
                </a:solidFill>
              </a:rPr>
              <a:t>CMS has issued 19 insufficiency letters </a:t>
            </a:r>
            <a:r>
              <a:rPr lang="en-US" sz="1400" dirty="0">
                <a:solidFill>
                  <a:srgbClr val="222222"/>
                </a:solidFill>
              </a:rPr>
              <a:t>identifying deficiencies in the comparative analyses and requested additional information to address these deficiencies.  </a:t>
            </a:r>
          </a:p>
          <a:p>
            <a:pPr marL="350838" indent="-350838">
              <a:lnSpc>
                <a:spcPct val="100000"/>
              </a:lnSpc>
              <a:spcBef>
                <a:spcPts val="0"/>
              </a:spcBef>
              <a:spcAft>
                <a:spcPts val="600"/>
              </a:spcAft>
              <a:buClr>
                <a:srgbClr val="222222"/>
              </a:buClr>
              <a:buSzPts val="1600"/>
            </a:pPr>
            <a:r>
              <a:rPr lang="en-US" sz="1400" dirty="0">
                <a:solidFill>
                  <a:srgbClr val="222222"/>
                </a:solidFill>
              </a:rPr>
              <a:t>Even despite insufficient analyses, EBSA has so far issued 30 initial determination letters finding </a:t>
            </a:r>
            <a:r>
              <a:rPr lang="en-US" sz="1400" b="1" dirty="0">
                <a:solidFill>
                  <a:srgbClr val="222222"/>
                </a:solidFill>
              </a:rPr>
              <a:t>48 NQTLs imposed on MH/SUD benefits violate parity</a:t>
            </a:r>
            <a:r>
              <a:rPr lang="en-US" sz="1400" dirty="0">
                <a:solidFill>
                  <a:srgbClr val="222222"/>
                </a:solidFill>
              </a:rPr>
              <a:t> (36 unique NQTLs).  </a:t>
            </a:r>
          </a:p>
          <a:p>
            <a:pPr marL="350838" indent="-350838">
              <a:lnSpc>
                <a:spcPct val="100000"/>
              </a:lnSpc>
              <a:spcBef>
                <a:spcPts val="0"/>
              </a:spcBef>
              <a:spcAft>
                <a:spcPts val="600"/>
              </a:spcAft>
              <a:buClr>
                <a:srgbClr val="222222"/>
              </a:buClr>
              <a:buSzPts val="1600"/>
            </a:pPr>
            <a:r>
              <a:rPr lang="en-US" sz="1400" dirty="0">
                <a:solidFill>
                  <a:srgbClr val="222222"/>
                </a:solidFill>
              </a:rPr>
              <a:t>Even despite insufficient analyses, CMS has so far issued 15 initial determination letters to plans and issuers finding </a:t>
            </a:r>
            <a:r>
              <a:rPr lang="en-US" sz="1400" b="1" dirty="0">
                <a:solidFill>
                  <a:srgbClr val="222222"/>
                </a:solidFill>
              </a:rPr>
              <a:t>16 NQTLs violate parity</a:t>
            </a:r>
            <a:r>
              <a:rPr lang="en-US" sz="1400" dirty="0">
                <a:solidFill>
                  <a:srgbClr val="222222"/>
                </a:solidFill>
              </a:rPr>
              <a:t>.  </a:t>
            </a:r>
          </a:p>
          <a:p>
            <a:pPr marL="350838" indent="-350838">
              <a:lnSpc>
                <a:spcPct val="100000"/>
              </a:lnSpc>
              <a:spcBef>
                <a:spcPts val="0"/>
              </a:spcBef>
              <a:spcAft>
                <a:spcPts val="600"/>
              </a:spcAft>
              <a:buClr>
                <a:srgbClr val="222222"/>
              </a:buClr>
              <a:buSzPts val="1600"/>
            </a:pPr>
            <a:r>
              <a:rPr lang="en-US" sz="1400" dirty="0">
                <a:solidFill>
                  <a:srgbClr val="222222"/>
                </a:solidFill>
              </a:rPr>
              <a:t>Examples of parity violations found: </a:t>
            </a:r>
          </a:p>
          <a:p>
            <a:pPr marL="808038" lvl="1" indent="-350838">
              <a:spcBef>
                <a:spcPts val="0"/>
              </a:spcBef>
              <a:spcAft>
                <a:spcPts val="300"/>
              </a:spcAft>
              <a:buClr>
                <a:srgbClr val="222222"/>
              </a:buClr>
              <a:buSzPts val="1600"/>
            </a:pPr>
            <a:r>
              <a:rPr lang="en-US" sz="1200" dirty="0">
                <a:solidFill>
                  <a:srgbClr val="222222"/>
                </a:solidFill>
              </a:rPr>
              <a:t>Applied Behavioral Analysis (ABA) therapy exclusions for autism </a:t>
            </a:r>
          </a:p>
          <a:p>
            <a:pPr marL="808038" lvl="1" indent="-350838">
              <a:spcBef>
                <a:spcPts val="0"/>
              </a:spcBef>
              <a:spcAft>
                <a:spcPts val="300"/>
              </a:spcAft>
              <a:buClr>
                <a:srgbClr val="222222"/>
              </a:buClr>
              <a:buSzPts val="1600"/>
            </a:pPr>
            <a:r>
              <a:rPr lang="en-US" sz="1200" dirty="0">
                <a:solidFill>
                  <a:srgbClr val="222222"/>
                </a:solidFill>
              </a:rPr>
              <a:t>Exclusion on Medication-Assisted Treatment (MAT) for Opioid Use Disorder </a:t>
            </a:r>
          </a:p>
          <a:p>
            <a:pPr marL="808038" lvl="1" indent="-350838">
              <a:spcBef>
                <a:spcPts val="0"/>
              </a:spcBef>
              <a:spcAft>
                <a:spcPts val="300"/>
              </a:spcAft>
              <a:buClr>
                <a:srgbClr val="222222"/>
              </a:buClr>
              <a:buSzPts val="1600"/>
            </a:pPr>
            <a:r>
              <a:rPr lang="en-US" sz="1200" dirty="0">
                <a:solidFill>
                  <a:srgbClr val="222222"/>
                </a:solidFill>
              </a:rPr>
              <a:t>Nutritional Counseling Exclusion for eating disorders </a:t>
            </a:r>
          </a:p>
          <a:p>
            <a:pPr marL="808038" lvl="1" indent="-350838">
              <a:spcBef>
                <a:spcPts val="0"/>
              </a:spcBef>
              <a:spcAft>
                <a:spcPts val="300"/>
              </a:spcAft>
              <a:buClr>
                <a:srgbClr val="222222"/>
              </a:buClr>
              <a:buSzPts val="1600"/>
            </a:pPr>
            <a:r>
              <a:rPr lang="en-US" sz="1200" dirty="0">
                <a:solidFill>
                  <a:srgbClr val="222222"/>
                </a:solidFill>
              </a:rPr>
              <a:t>Limitation on Urine Drug Testing </a:t>
            </a:r>
          </a:p>
          <a:p>
            <a:pPr marL="808038" lvl="1" indent="-350838">
              <a:spcBef>
                <a:spcPts val="0"/>
              </a:spcBef>
              <a:spcAft>
                <a:spcPts val="600"/>
              </a:spcAft>
              <a:buClr>
                <a:srgbClr val="222222"/>
              </a:buClr>
              <a:buSzPts val="1600"/>
            </a:pPr>
            <a:r>
              <a:rPr lang="en-US" sz="1200" dirty="0">
                <a:solidFill>
                  <a:srgbClr val="222222"/>
                </a:solidFill>
              </a:rPr>
              <a:t>Blanket Pre-certification Requirement for MH/SUD Benefits </a:t>
            </a:r>
          </a:p>
          <a:p>
            <a:pPr marL="350838" indent="-350838">
              <a:lnSpc>
                <a:spcPct val="100000"/>
              </a:lnSpc>
              <a:spcBef>
                <a:spcPts val="0"/>
              </a:spcBef>
              <a:spcAft>
                <a:spcPts val="600"/>
              </a:spcAft>
              <a:buClr>
                <a:srgbClr val="222222"/>
              </a:buClr>
              <a:buSzPts val="1600"/>
            </a:pPr>
            <a:r>
              <a:rPr lang="en-US" sz="1400" b="1" dirty="0">
                <a:solidFill>
                  <a:srgbClr val="222222"/>
                </a:solidFill>
              </a:rPr>
              <a:t>EBSA received corrective action plans from 19 plans </a:t>
            </a:r>
            <a:r>
              <a:rPr lang="en-US" sz="1400" dirty="0">
                <a:solidFill>
                  <a:srgbClr val="222222"/>
                </a:solidFill>
              </a:rPr>
              <a:t>in response to initial determination letters. These corrective action plans address 36 NQTLs (30 unique NQTLs).  </a:t>
            </a:r>
          </a:p>
          <a:p>
            <a:pPr marL="350838" indent="-350838">
              <a:lnSpc>
                <a:spcPct val="100000"/>
              </a:lnSpc>
              <a:spcBef>
                <a:spcPts val="0"/>
              </a:spcBef>
              <a:spcAft>
                <a:spcPts val="600"/>
              </a:spcAft>
              <a:buClr>
                <a:srgbClr val="222222"/>
              </a:buClr>
              <a:buSzPts val="1600"/>
            </a:pPr>
            <a:r>
              <a:rPr lang="en-US" sz="1400" b="1" dirty="0">
                <a:solidFill>
                  <a:srgbClr val="222222"/>
                </a:solidFill>
              </a:rPr>
              <a:t>CMS received corrective action plans from 6 plans and issuers</a:t>
            </a:r>
            <a:r>
              <a:rPr lang="en-US" sz="1400" dirty="0">
                <a:solidFill>
                  <a:srgbClr val="222222"/>
                </a:solidFill>
              </a:rPr>
              <a:t> in response to initial determination letters. These corrective action plans address 13 NQTLs.  </a:t>
            </a:r>
          </a:p>
          <a:p>
            <a:pPr marL="350838" indent="-350838">
              <a:lnSpc>
                <a:spcPct val="100000"/>
              </a:lnSpc>
              <a:spcBef>
                <a:spcPts val="0"/>
              </a:spcBef>
              <a:spcAft>
                <a:spcPts val="600"/>
              </a:spcAft>
              <a:buClr>
                <a:srgbClr val="222222"/>
              </a:buClr>
              <a:buSzPts val="1600"/>
            </a:pPr>
            <a:r>
              <a:rPr lang="en-US" sz="1400" b="1" dirty="0">
                <a:solidFill>
                  <a:srgbClr val="222222"/>
                </a:solidFill>
              </a:rPr>
              <a:t>26 plans and issuers so far have agreed to make prospective changes to their plans. </a:t>
            </a:r>
          </a:p>
        </p:txBody>
      </p:sp>
      <p:sp>
        <p:nvSpPr>
          <p:cNvPr id="105" name="Google Shape;105;g6ead980cd6_0_11"/>
          <p:cNvSpPr txBox="1">
            <a:spLocks noGrp="1"/>
          </p:cNvSpPr>
          <p:nvPr>
            <p:ph type="title"/>
          </p:nvPr>
        </p:nvSpPr>
        <p:spPr>
          <a:xfrm>
            <a:off x="1981200" y="381000"/>
            <a:ext cx="8229600" cy="639900"/>
          </a:xfrm>
          <a:prstGeom prst="rect">
            <a:avLst/>
          </a:prstGeom>
          <a:noFill/>
          <a:ln>
            <a:noFill/>
          </a:ln>
        </p:spPr>
        <p:txBody>
          <a:bodyPr spcFirstLastPara="1" wrap="square" lIns="91425" tIns="45700" rIns="91425" bIns="45700" anchor="t" anchorCtr="0">
            <a:noAutofit/>
          </a:bodyPr>
          <a:lstStyle/>
          <a:p>
            <a:r>
              <a:rPr lang="en-US" dirty="0"/>
              <a:t>DOL / HHS Parity Report Cont.	</a:t>
            </a:r>
            <a:endParaRPr dirty="0"/>
          </a:p>
        </p:txBody>
      </p:sp>
    </p:spTree>
    <p:extLst>
      <p:ext uri="{BB962C8B-B14F-4D97-AF65-F5344CB8AC3E}">
        <p14:creationId xmlns:p14="http://schemas.microsoft.com/office/powerpoint/2010/main" val="351828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3C68-0E0D-4B96-B1B5-2E60E9E38927}"/>
              </a:ext>
            </a:extLst>
          </p:cNvPr>
          <p:cNvSpPr>
            <a:spLocks noGrp="1"/>
          </p:cNvSpPr>
          <p:nvPr>
            <p:ph type="ctrTitle"/>
          </p:nvPr>
        </p:nvSpPr>
        <p:spPr/>
        <p:txBody>
          <a:bodyPr/>
          <a:lstStyle/>
          <a:p>
            <a:r>
              <a:rPr lang="en-US"/>
              <a:t>Services Supporting Mental Health and Addiction Recovery</a:t>
            </a:r>
            <a:endParaRPr lang="en-US" dirty="0"/>
          </a:p>
        </p:txBody>
      </p:sp>
      <p:sp>
        <p:nvSpPr>
          <p:cNvPr id="3" name="Subtitle 2">
            <a:extLst>
              <a:ext uri="{FF2B5EF4-FFF2-40B4-BE49-F238E27FC236}">
                <a16:creationId xmlns:a16="http://schemas.microsoft.com/office/drawing/2014/main" id="{3E620BE7-CEB7-4CF0-8B31-36D5A0D1BC12}"/>
              </a:ext>
            </a:extLst>
          </p:cNvPr>
          <p:cNvSpPr>
            <a:spLocks noGrp="1"/>
          </p:cNvSpPr>
          <p:nvPr>
            <p:ph type="subTitle" idx="1"/>
          </p:nvPr>
        </p:nvSpPr>
        <p:spPr>
          <a:xfrm>
            <a:off x="1507067" y="4050833"/>
            <a:ext cx="7766936" cy="1953451"/>
          </a:xfrm>
        </p:spPr>
        <p:txBody>
          <a:bodyPr>
            <a:noAutofit/>
          </a:bodyPr>
          <a:lstStyle/>
          <a:p>
            <a:r>
              <a:rPr lang="en-US" dirty="0"/>
              <a:t>Department of Insurance, Securities, and Banking</a:t>
            </a:r>
          </a:p>
          <a:p>
            <a:r>
              <a:rPr lang="en-US" dirty="0"/>
              <a:t>May 12, 2022</a:t>
            </a:r>
          </a:p>
          <a:p>
            <a:endParaRPr lang="en-US" dirty="0"/>
          </a:p>
          <a:p>
            <a:r>
              <a:rPr lang="en-US" dirty="0"/>
              <a:t>Mark LeVota, Executive Director</a:t>
            </a:r>
          </a:p>
          <a:p>
            <a:r>
              <a:rPr lang="en-US" dirty="0"/>
              <a:t>District of Columbia Behavioral Health Association</a:t>
            </a:r>
          </a:p>
        </p:txBody>
      </p:sp>
      <p:pic>
        <p:nvPicPr>
          <p:cNvPr id="5" name="Picture 4">
            <a:extLst>
              <a:ext uri="{FF2B5EF4-FFF2-40B4-BE49-F238E27FC236}">
                <a16:creationId xmlns:a16="http://schemas.microsoft.com/office/drawing/2014/main" id="{8865D141-76FE-4D2C-BBE1-27CE8F21BB97}"/>
              </a:ext>
            </a:extLst>
          </p:cNvPr>
          <p:cNvPicPr>
            <a:picLocks noChangeAspect="1"/>
          </p:cNvPicPr>
          <p:nvPr/>
        </p:nvPicPr>
        <p:blipFill>
          <a:blip r:embed="rId2"/>
          <a:stretch>
            <a:fillRect/>
          </a:stretch>
        </p:blipFill>
        <p:spPr>
          <a:xfrm>
            <a:off x="0" y="6004284"/>
            <a:ext cx="2710080" cy="789747"/>
          </a:xfrm>
          <a:prstGeom prst="rect">
            <a:avLst/>
          </a:prstGeom>
        </p:spPr>
      </p:pic>
    </p:spTree>
    <p:extLst>
      <p:ext uri="{BB962C8B-B14F-4D97-AF65-F5344CB8AC3E}">
        <p14:creationId xmlns:p14="http://schemas.microsoft.com/office/powerpoint/2010/main" val="344497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415-CFA3-45D7-819D-577E970B83CD}"/>
              </a:ext>
            </a:extLst>
          </p:cNvPr>
          <p:cNvSpPr>
            <a:spLocks noGrp="1"/>
          </p:cNvSpPr>
          <p:nvPr>
            <p:ph type="ctrTitle"/>
          </p:nvPr>
        </p:nvSpPr>
        <p:spPr>
          <a:xfrm>
            <a:off x="1507067" y="415635"/>
            <a:ext cx="7766936" cy="4387274"/>
          </a:xfrm>
        </p:spPr>
        <p:txBody>
          <a:bodyPr/>
          <a:lstStyle/>
          <a:p>
            <a:pPr algn="l"/>
            <a:br>
              <a:rPr lang="en-US" dirty="0"/>
            </a:br>
            <a:br>
              <a:rPr lang="en-US" dirty="0"/>
            </a:br>
            <a:br>
              <a:rPr lang="en-US" dirty="0"/>
            </a:br>
            <a:br>
              <a:rPr lang="en-US" dirty="0"/>
            </a:br>
            <a:br>
              <a:rPr lang="en-US" dirty="0"/>
            </a:br>
            <a:br>
              <a:rPr lang="en-US" dirty="0"/>
            </a:br>
            <a:br>
              <a:rPr lang="en-US" dirty="0"/>
            </a:br>
            <a:br>
              <a:rPr lang="en-US" dirty="0"/>
            </a:br>
            <a:r>
              <a:rPr lang="en-US" sz="3600" dirty="0"/>
              <a:t>A school of fish were swimming together upstream. Coming in the  opposite direction was a more mature fish. As he swam past he said, “Hi boys enjoying the water today?” After he passed, one fish said to another, “What’s water?” </a:t>
            </a:r>
          </a:p>
        </p:txBody>
      </p:sp>
      <p:sp>
        <p:nvSpPr>
          <p:cNvPr id="3" name="Subtitle 2">
            <a:extLst>
              <a:ext uri="{FF2B5EF4-FFF2-40B4-BE49-F238E27FC236}">
                <a16:creationId xmlns:a16="http://schemas.microsoft.com/office/drawing/2014/main" id="{FA347603-6F0C-4731-8297-AF612F01E442}"/>
              </a:ext>
            </a:extLst>
          </p:cNvPr>
          <p:cNvSpPr>
            <a:spLocks noGrp="1"/>
          </p:cNvSpPr>
          <p:nvPr>
            <p:ph type="subTitle" idx="1"/>
          </p:nvPr>
        </p:nvSpPr>
        <p:spPr>
          <a:xfrm>
            <a:off x="1507067" y="4867563"/>
            <a:ext cx="7766936" cy="1311563"/>
          </a:xfrm>
        </p:spPr>
        <p:txBody>
          <a:bodyPr>
            <a:normAutofit lnSpcReduction="10000"/>
          </a:bodyPr>
          <a:lstStyle/>
          <a:p>
            <a:pPr algn="l"/>
            <a:r>
              <a:rPr lang="en-US" sz="2800" dirty="0"/>
              <a:t>The lesson here is do not assume that everybody knows or understand, or come from the same frame of reference!</a:t>
            </a:r>
          </a:p>
        </p:txBody>
      </p:sp>
      <p:pic>
        <p:nvPicPr>
          <p:cNvPr id="6" name="Picture 5">
            <a:extLst>
              <a:ext uri="{FF2B5EF4-FFF2-40B4-BE49-F238E27FC236}">
                <a16:creationId xmlns:a16="http://schemas.microsoft.com/office/drawing/2014/main" id="{40A00027-20BF-4F3B-A0A5-0878BFA98961}"/>
              </a:ext>
            </a:extLst>
          </p:cNvPr>
          <p:cNvPicPr>
            <a:picLocks noChangeAspect="1"/>
          </p:cNvPicPr>
          <p:nvPr/>
        </p:nvPicPr>
        <p:blipFill>
          <a:blip r:embed="rId2"/>
          <a:stretch>
            <a:fillRect/>
          </a:stretch>
        </p:blipFill>
        <p:spPr>
          <a:xfrm>
            <a:off x="8596431" y="40708"/>
            <a:ext cx="3001895" cy="1035617"/>
          </a:xfrm>
          <a:prstGeom prst="rect">
            <a:avLst/>
          </a:prstGeom>
        </p:spPr>
      </p:pic>
    </p:spTree>
    <p:extLst>
      <p:ext uri="{BB962C8B-B14F-4D97-AF65-F5344CB8AC3E}">
        <p14:creationId xmlns:p14="http://schemas.microsoft.com/office/powerpoint/2010/main" val="166181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District of Columbia Behavioral Health Association advances high-quality, whole-person care for all District residents with mental illness or substance use disorders</a:t>
            </a:r>
          </a:p>
        </p:txBody>
      </p:sp>
      <p:sp>
        <p:nvSpPr>
          <p:cNvPr id="3" name="Text Placeholder 2"/>
          <p:cNvSpPr>
            <a:spLocks noGrp="1"/>
          </p:cNvSpPr>
          <p:nvPr>
            <p:ph type="body" idx="1"/>
          </p:nvPr>
        </p:nvSpPr>
        <p:spPr/>
        <p:txBody>
          <a:bodyPr>
            <a:normAutofit/>
          </a:bodyPr>
          <a:lstStyle/>
          <a:p>
            <a:r>
              <a:rPr lang="en-US" dirty="0"/>
              <a:t>Our members collectively deliver services to over 20,000 District residents annually, especially Medicaid beneficiaries</a:t>
            </a:r>
          </a:p>
        </p:txBody>
      </p:sp>
    </p:spTree>
    <p:extLst>
      <p:ext uri="{BB962C8B-B14F-4D97-AF65-F5344CB8AC3E}">
        <p14:creationId xmlns:p14="http://schemas.microsoft.com/office/powerpoint/2010/main" val="105666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04CC-9EAC-4CE3-9AC2-4884B4BC3F32}"/>
              </a:ext>
            </a:extLst>
          </p:cNvPr>
          <p:cNvSpPr>
            <a:spLocks noGrp="1"/>
          </p:cNvSpPr>
          <p:nvPr>
            <p:ph type="title"/>
          </p:nvPr>
        </p:nvSpPr>
        <p:spPr>
          <a:xfrm>
            <a:off x="643467" y="816638"/>
            <a:ext cx="3367359" cy="5224724"/>
          </a:xfrm>
        </p:spPr>
        <p:txBody>
          <a:bodyPr anchor="ctr">
            <a:normAutofit/>
          </a:bodyPr>
          <a:lstStyle/>
          <a:p>
            <a:r>
              <a:rPr lang="en-US" dirty="0"/>
              <a:t>Takeaways Up Front</a:t>
            </a:r>
          </a:p>
        </p:txBody>
      </p:sp>
      <p:sp>
        <p:nvSpPr>
          <p:cNvPr id="3" name="Content Placeholder 2">
            <a:extLst>
              <a:ext uri="{FF2B5EF4-FFF2-40B4-BE49-F238E27FC236}">
                <a16:creationId xmlns:a16="http://schemas.microsoft.com/office/drawing/2014/main" id="{55AEC009-5CF1-4A47-82CA-EDFA21866577}"/>
              </a:ext>
            </a:extLst>
          </p:cNvPr>
          <p:cNvSpPr>
            <a:spLocks noGrp="1"/>
          </p:cNvSpPr>
          <p:nvPr>
            <p:ph idx="1"/>
          </p:nvPr>
        </p:nvSpPr>
        <p:spPr>
          <a:xfrm>
            <a:off x="4654295" y="816638"/>
            <a:ext cx="4619706" cy="5224724"/>
          </a:xfrm>
        </p:spPr>
        <p:txBody>
          <a:bodyPr anchor="ctr">
            <a:normAutofit/>
          </a:bodyPr>
          <a:lstStyle/>
          <a:p>
            <a:pPr>
              <a:lnSpc>
                <a:spcPct val="90000"/>
              </a:lnSpc>
            </a:pPr>
            <a:r>
              <a:rPr lang="en-US" sz="1500" dirty="0"/>
              <a:t>Behavioral health conditions, including mental illness and substance abuse, are common. Treatment is effective, and recovery is possible.</a:t>
            </a:r>
          </a:p>
          <a:p>
            <a:pPr>
              <a:lnSpc>
                <a:spcPct val="90000"/>
              </a:lnSpc>
            </a:pPr>
            <a:r>
              <a:rPr lang="en-US" sz="1500" dirty="0"/>
              <a:t>If you, or someone you know, needs help, there are resources available. These include both peer-to-peer support and clinical care. No one has to wait until they are in crisis to ask for help, and no one should believe something that they consider a crisis will not be considered important to someone else.</a:t>
            </a:r>
          </a:p>
          <a:p>
            <a:pPr>
              <a:lnSpc>
                <a:spcPct val="90000"/>
              </a:lnSpc>
            </a:pPr>
            <a:r>
              <a:rPr lang="en-US" sz="1500" dirty="0"/>
              <a:t>Mental health and addiction parity protections are designed to ensure that people can access mental health and substance use treatment to the same extent they can access physical health treatment. These protections have eliminated many quantitative limits, but they are less effective for things not easy to count. Limits to your physical health options may also limit your behavioral health options.</a:t>
            </a:r>
          </a:p>
        </p:txBody>
      </p:sp>
    </p:spTree>
    <p:extLst>
      <p:ext uri="{BB962C8B-B14F-4D97-AF65-F5344CB8AC3E}">
        <p14:creationId xmlns:p14="http://schemas.microsoft.com/office/powerpoint/2010/main" val="667471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07302888-4541-4EAD-BB13-0CB21B6E996E}"/>
              </a:ext>
            </a:extLst>
          </p:cNvPr>
          <p:cNvSpPr/>
          <p:nvPr/>
        </p:nvSpPr>
        <p:spPr>
          <a:xfrm>
            <a:off x="767124" y="5667971"/>
            <a:ext cx="11161421" cy="36933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2" name="Rectangle: Rounded Corners 71">
            <a:extLst>
              <a:ext uri="{FF2B5EF4-FFF2-40B4-BE49-F238E27FC236}">
                <a16:creationId xmlns:a16="http://schemas.microsoft.com/office/drawing/2014/main" id="{6F873F59-3A38-416A-A464-687200C8E1A1}"/>
              </a:ext>
            </a:extLst>
          </p:cNvPr>
          <p:cNvSpPr/>
          <p:nvPr/>
        </p:nvSpPr>
        <p:spPr>
          <a:xfrm>
            <a:off x="767125" y="6118920"/>
            <a:ext cx="11161421" cy="54104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70" name="Diagram 69">
            <a:extLst>
              <a:ext uri="{FF2B5EF4-FFF2-40B4-BE49-F238E27FC236}">
                <a16:creationId xmlns:a16="http://schemas.microsoft.com/office/drawing/2014/main" id="{CA47879A-6BBD-478C-AB8A-F32EFDDDD945}"/>
              </a:ext>
            </a:extLst>
          </p:cNvPr>
          <p:cNvGraphicFramePr/>
          <p:nvPr/>
        </p:nvGraphicFramePr>
        <p:xfrm>
          <a:off x="767125" y="900296"/>
          <a:ext cx="11161421" cy="466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Graphic 14" descr="Schoolhouse">
            <a:extLst>
              <a:ext uri="{FF2B5EF4-FFF2-40B4-BE49-F238E27FC236}">
                <a16:creationId xmlns:a16="http://schemas.microsoft.com/office/drawing/2014/main" id="{F56B8C74-C280-44BF-9D8F-37C0CBAD8A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77" y="5431917"/>
            <a:ext cx="687003" cy="687003"/>
          </a:xfrm>
          <a:prstGeom prst="rect">
            <a:avLst/>
          </a:prstGeom>
        </p:spPr>
      </p:pic>
      <p:pic>
        <p:nvPicPr>
          <p:cNvPr id="21" name="Graphic 20" descr="Clipboard">
            <a:extLst>
              <a:ext uri="{FF2B5EF4-FFF2-40B4-BE49-F238E27FC236}">
                <a16:creationId xmlns:a16="http://schemas.microsoft.com/office/drawing/2014/main" id="{5240186C-EA17-4801-B4D1-638C4D31B9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73264" y="885185"/>
            <a:ext cx="755703" cy="755703"/>
          </a:xfrm>
          <a:prstGeom prst="rect">
            <a:avLst/>
          </a:prstGeom>
        </p:spPr>
      </p:pic>
      <p:pic>
        <p:nvPicPr>
          <p:cNvPr id="43" name="Graphic 42" descr="Medical">
            <a:extLst>
              <a:ext uri="{FF2B5EF4-FFF2-40B4-BE49-F238E27FC236}">
                <a16:creationId xmlns:a16="http://schemas.microsoft.com/office/drawing/2014/main" id="{249F936C-46C0-4E42-BF4B-C222F7EB30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7756" y="885185"/>
            <a:ext cx="755703" cy="755703"/>
          </a:xfrm>
          <a:prstGeom prst="rect">
            <a:avLst/>
          </a:prstGeom>
        </p:spPr>
      </p:pic>
      <p:pic>
        <p:nvPicPr>
          <p:cNvPr id="65" name="Graphic 64" descr="Scales of justice">
            <a:extLst>
              <a:ext uri="{FF2B5EF4-FFF2-40B4-BE49-F238E27FC236}">
                <a16:creationId xmlns:a16="http://schemas.microsoft.com/office/drawing/2014/main" id="{A42D0759-C1A2-4F5D-A09D-EAB6FF9B92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7580" y="6032211"/>
            <a:ext cx="624548" cy="624548"/>
          </a:xfrm>
          <a:prstGeom prst="rect">
            <a:avLst/>
          </a:prstGeom>
        </p:spPr>
      </p:pic>
      <p:sp>
        <p:nvSpPr>
          <p:cNvPr id="77" name="TextBox 76">
            <a:extLst>
              <a:ext uri="{FF2B5EF4-FFF2-40B4-BE49-F238E27FC236}">
                <a16:creationId xmlns:a16="http://schemas.microsoft.com/office/drawing/2014/main" id="{E4540E07-AB40-498F-8CE4-294FFE4A0DD9}"/>
              </a:ext>
            </a:extLst>
          </p:cNvPr>
          <p:cNvSpPr txBox="1"/>
          <p:nvPr/>
        </p:nvSpPr>
        <p:spPr>
          <a:xfrm>
            <a:off x="752128" y="252486"/>
            <a:ext cx="907972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0C226"/>
                </a:solidFill>
                <a:effectLst/>
                <a:uLnTx/>
                <a:uFillTx/>
                <a:latin typeface="Trebuchet MS" panose="020B0603020202020204"/>
                <a:ea typeface="+mn-ea"/>
                <a:cs typeface="+mn-cs"/>
              </a:rPr>
              <a:t>Behavioral Health Service System</a:t>
            </a:r>
            <a:endPar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2" name="TextBox 1">
            <a:extLst>
              <a:ext uri="{FF2B5EF4-FFF2-40B4-BE49-F238E27FC236}">
                <a16:creationId xmlns:a16="http://schemas.microsoft.com/office/drawing/2014/main" id="{ED1F335B-A2D7-4E55-B35C-44255785A6D9}"/>
              </a:ext>
            </a:extLst>
          </p:cNvPr>
          <p:cNvSpPr txBox="1"/>
          <p:nvPr/>
        </p:nvSpPr>
        <p:spPr>
          <a:xfrm>
            <a:off x="1020563" y="5655150"/>
            <a:ext cx="109404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School-Based Services:</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Tier 1</a:t>
            </a:r>
            <a:r>
              <a:rPr kumimoji="0" lang="en-US" sz="1600" b="1"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(Social-Emotional Learning), Tier 2 (Brief Interventions), Tier 3 (Clinical Care)</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4" name="TextBox 23">
            <a:extLst>
              <a:ext uri="{FF2B5EF4-FFF2-40B4-BE49-F238E27FC236}">
                <a16:creationId xmlns:a16="http://schemas.microsoft.com/office/drawing/2014/main" id="{B56B86EF-98D2-42E8-9027-D0E23F31A205}"/>
              </a:ext>
            </a:extLst>
          </p:cNvPr>
          <p:cNvSpPr txBox="1"/>
          <p:nvPr/>
        </p:nvSpPr>
        <p:spPr>
          <a:xfrm>
            <a:off x="988055" y="6080483"/>
            <a:ext cx="10686716"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Criminal-Legal Services: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First Responder Crisis Response, Treatment Diversion, Special Drug and Mental Health Court Programs, Healthcare to Incarcerated People, Re-Entry Support</a:t>
            </a:r>
          </a:p>
        </p:txBody>
      </p:sp>
      <p:pic>
        <p:nvPicPr>
          <p:cNvPr id="5" name="Graphic 4" descr="Hospital with solid fill">
            <a:extLst>
              <a:ext uri="{FF2B5EF4-FFF2-40B4-BE49-F238E27FC236}">
                <a16:creationId xmlns:a16="http://schemas.microsoft.com/office/drawing/2014/main" id="{5E85C459-04A7-441C-98A9-3DC5D0D5A7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718618" y="726488"/>
            <a:ext cx="914400" cy="914400"/>
          </a:xfrm>
          <a:prstGeom prst="rect">
            <a:avLst/>
          </a:prstGeom>
        </p:spPr>
      </p:pic>
      <p:pic>
        <p:nvPicPr>
          <p:cNvPr id="7" name="Graphic 6" descr="First aid kit with solid fill">
            <a:extLst>
              <a:ext uri="{FF2B5EF4-FFF2-40B4-BE49-F238E27FC236}">
                <a16:creationId xmlns:a16="http://schemas.microsoft.com/office/drawing/2014/main" id="{621BCA30-6FAB-4FF9-9CCB-79B22706D57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078849" y="879773"/>
            <a:ext cx="835031" cy="835031"/>
          </a:xfrm>
          <a:prstGeom prst="rect">
            <a:avLst/>
          </a:prstGeom>
        </p:spPr>
      </p:pic>
    </p:spTree>
    <p:extLst>
      <p:ext uri="{BB962C8B-B14F-4D97-AF65-F5344CB8AC3E}">
        <p14:creationId xmlns:p14="http://schemas.microsoft.com/office/powerpoint/2010/main" val="39060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6BE-181C-4266-9C7E-6469E7947CA9}"/>
              </a:ext>
            </a:extLst>
          </p:cNvPr>
          <p:cNvSpPr>
            <a:spLocks noGrp="1"/>
          </p:cNvSpPr>
          <p:nvPr>
            <p:ph type="title"/>
          </p:nvPr>
        </p:nvSpPr>
        <p:spPr/>
        <p:txBody>
          <a:bodyPr/>
          <a:lstStyle/>
          <a:p>
            <a:r>
              <a:rPr lang="en-US" dirty="0"/>
              <a:t>Mental Health and Addiction Parity</a:t>
            </a:r>
          </a:p>
        </p:txBody>
      </p:sp>
      <p:graphicFrame>
        <p:nvGraphicFramePr>
          <p:cNvPr id="10" name="Diagram 9">
            <a:extLst>
              <a:ext uri="{FF2B5EF4-FFF2-40B4-BE49-F238E27FC236}">
                <a16:creationId xmlns:a16="http://schemas.microsoft.com/office/drawing/2014/main" id="{893C5F16-E8BF-496C-90ED-4FD9214A3856}"/>
              </a:ext>
            </a:extLst>
          </p:cNvPr>
          <p:cNvGraphicFramePr/>
          <p:nvPr/>
        </p:nvGraphicFramePr>
        <p:xfrm>
          <a:off x="2032000" y="2959100"/>
          <a:ext cx="7099300" cy="317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28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6BE-181C-4266-9C7E-6469E7947CA9}"/>
              </a:ext>
            </a:extLst>
          </p:cNvPr>
          <p:cNvSpPr>
            <a:spLocks noGrp="1"/>
          </p:cNvSpPr>
          <p:nvPr>
            <p:ph type="title"/>
          </p:nvPr>
        </p:nvSpPr>
        <p:spPr/>
        <p:txBody>
          <a:bodyPr/>
          <a:lstStyle/>
          <a:p>
            <a:r>
              <a:rPr lang="en-US" dirty="0"/>
              <a:t>Mental Health and Addiction Parity</a:t>
            </a:r>
          </a:p>
        </p:txBody>
      </p:sp>
      <p:graphicFrame>
        <p:nvGraphicFramePr>
          <p:cNvPr id="5" name="Content Placeholder 4">
            <a:extLst>
              <a:ext uri="{FF2B5EF4-FFF2-40B4-BE49-F238E27FC236}">
                <a16:creationId xmlns:a16="http://schemas.microsoft.com/office/drawing/2014/main" id="{ABE7F991-4B22-4E76-AD96-F8FEB0B91A4F}"/>
              </a:ext>
            </a:extLst>
          </p:cNvPr>
          <p:cNvGraphicFramePr>
            <a:graphicFrameLocks noGrp="1"/>
          </p:cNvGraphicFramePr>
          <p:nvPr>
            <p:ph sz="half" idx="2"/>
          </p:nvPr>
        </p:nvGraphicFramePr>
        <p:xfrm>
          <a:off x="5089525" y="2160588"/>
          <a:ext cx="418465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893C5F16-E8BF-496C-90ED-4FD9214A3856}"/>
              </a:ext>
            </a:extLst>
          </p:cNvPr>
          <p:cNvGraphicFramePr/>
          <p:nvPr/>
        </p:nvGraphicFramePr>
        <p:xfrm>
          <a:off x="685799" y="3069167"/>
          <a:ext cx="3568701" cy="3179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395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6BE-181C-4266-9C7E-6469E7947CA9}"/>
              </a:ext>
            </a:extLst>
          </p:cNvPr>
          <p:cNvSpPr>
            <a:spLocks noGrp="1"/>
          </p:cNvSpPr>
          <p:nvPr>
            <p:ph type="title"/>
          </p:nvPr>
        </p:nvSpPr>
        <p:spPr/>
        <p:txBody>
          <a:bodyPr/>
          <a:lstStyle/>
          <a:p>
            <a:r>
              <a:rPr lang="en-US" dirty="0"/>
              <a:t>Mental Health and Addiction Parity</a:t>
            </a:r>
          </a:p>
        </p:txBody>
      </p:sp>
      <p:graphicFrame>
        <p:nvGraphicFramePr>
          <p:cNvPr id="10" name="Diagram 9">
            <a:extLst>
              <a:ext uri="{FF2B5EF4-FFF2-40B4-BE49-F238E27FC236}">
                <a16:creationId xmlns:a16="http://schemas.microsoft.com/office/drawing/2014/main" id="{893C5F16-E8BF-496C-90ED-4FD9214A3856}"/>
              </a:ext>
            </a:extLst>
          </p:cNvPr>
          <p:cNvGraphicFramePr/>
          <p:nvPr/>
        </p:nvGraphicFramePr>
        <p:xfrm>
          <a:off x="685799" y="2971800"/>
          <a:ext cx="3543301" cy="317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4">
            <a:extLst>
              <a:ext uri="{FF2B5EF4-FFF2-40B4-BE49-F238E27FC236}">
                <a16:creationId xmlns:a16="http://schemas.microsoft.com/office/drawing/2014/main" id="{9966F12D-B798-4953-ACBD-20560C4FF3C1}"/>
              </a:ext>
            </a:extLst>
          </p:cNvPr>
          <p:cNvGraphicFramePr>
            <a:graphicFrameLocks/>
          </p:cNvGraphicFramePr>
          <p:nvPr/>
        </p:nvGraphicFramePr>
        <p:xfrm>
          <a:off x="5089525" y="2160588"/>
          <a:ext cx="4184650" cy="388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406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6BE-181C-4266-9C7E-6469E7947CA9}"/>
              </a:ext>
            </a:extLst>
          </p:cNvPr>
          <p:cNvSpPr>
            <a:spLocks noGrp="1"/>
          </p:cNvSpPr>
          <p:nvPr>
            <p:ph type="title"/>
          </p:nvPr>
        </p:nvSpPr>
        <p:spPr/>
        <p:txBody>
          <a:bodyPr/>
          <a:lstStyle/>
          <a:p>
            <a:r>
              <a:rPr lang="en-US" dirty="0"/>
              <a:t>Mental Health and Addiction Parity</a:t>
            </a:r>
          </a:p>
        </p:txBody>
      </p:sp>
      <p:graphicFrame>
        <p:nvGraphicFramePr>
          <p:cNvPr id="10" name="Diagram 9">
            <a:extLst>
              <a:ext uri="{FF2B5EF4-FFF2-40B4-BE49-F238E27FC236}">
                <a16:creationId xmlns:a16="http://schemas.microsoft.com/office/drawing/2014/main" id="{893C5F16-E8BF-496C-90ED-4FD9214A3856}"/>
              </a:ext>
            </a:extLst>
          </p:cNvPr>
          <p:cNvGraphicFramePr/>
          <p:nvPr/>
        </p:nvGraphicFramePr>
        <p:xfrm>
          <a:off x="685799" y="2971800"/>
          <a:ext cx="3556001" cy="317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4">
            <a:extLst>
              <a:ext uri="{FF2B5EF4-FFF2-40B4-BE49-F238E27FC236}">
                <a16:creationId xmlns:a16="http://schemas.microsoft.com/office/drawing/2014/main" id="{6D561187-A78F-436A-B6B1-2F19CFEEE659}"/>
              </a:ext>
            </a:extLst>
          </p:cNvPr>
          <p:cNvGraphicFramePr>
            <a:graphicFrameLocks/>
          </p:cNvGraphicFramePr>
          <p:nvPr/>
        </p:nvGraphicFramePr>
        <p:xfrm>
          <a:off x="5089525" y="2160588"/>
          <a:ext cx="4184650" cy="388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8660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04CC-9EAC-4CE3-9AC2-4884B4BC3F32}"/>
              </a:ext>
            </a:extLst>
          </p:cNvPr>
          <p:cNvSpPr>
            <a:spLocks noGrp="1"/>
          </p:cNvSpPr>
          <p:nvPr>
            <p:ph type="title"/>
          </p:nvPr>
        </p:nvSpPr>
        <p:spPr>
          <a:xfrm>
            <a:off x="643467" y="816638"/>
            <a:ext cx="3367359" cy="5224724"/>
          </a:xfrm>
        </p:spPr>
        <p:txBody>
          <a:bodyPr anchor="ctr">
            <a:normAutofit/>
          </a:bodyPr>
          <a:lstStyle/>
          <a:p>
            <a:r>
              <a:rPr lang="en-US" dirty="0"/>
              <a:t>Takeaways Again</a:t>
            </a:r>
          </a:p>
        </p:txBody>
      </p:sp>
      <p:sp>
        <p:nvSpPr>
          <p:cNvPr id="3" name="Content Placeholder 2">
            <a:extLst>
              <a:ext uri="{FF2B5EF4-FFF2-40B4-BE49-F238E27FC236}">
                <a16:creationId xmlns:a16="http://schemas.microsoft.com/office/drawing/2014/main" id="{55AEC009-5CF1-4A47-82CA-EDFA21866577}"/>
              </a:ext>
            </a:extLst>
          </p:cNvPr>
          <p:cNvSpPr>
            <a:spLocks noGrp="1"/>
          </p:cNvSpPr>
          <p:nvPr>
            <p:ph idx="1"/>
          </p:nvPr>
        </p:nvSpPr>
        <p:spPr>
          <a:xfrm>
            <a:off x="4654295" y="816638"/>
            <a:ext cx="4619706" cy="5224724"/>
          </a:xfrm>
        </p:spPr>
        <p:txBody>
          <a:bodyPr anchor="ctr">
            <a:normAutofit/>
          </a:bodyPr>
          <a:lstStyle/>
          <a:p>
            <a:pPr>
              <a:lnSpc>
                <a:spcPct val="90000"/>
              </a:lnSpc>
            </a:pPr>
            <a:r>
              <a:rPr lang="en-US" sz="1500" dirty="0"/>
              <a:t>Behavioral health conditions, including mental illness and substance abuse, are common. Treatment is effective, and recovery is possible.</a:t>
            </a:r>
          </a:p>
          <a:p>
            <a:pPr>
              <a:lnSpc>
                <a:spcPct val="90000"/>
              </a:lnSpc>
            </a:pPr>
            <a:r>
              <a:rPr lang="en-US" sz="1500" dirty="0"/>
              <a:t>If you, or someone you know, needs help, there are resources available. These include both peer-to-peer support and clinical care. No one has to wait until they are in crisis to ask for help, and no one should believe something that they consider a crisis will not be considered important to someone else.</a:t>
            </a:r>
          </a:p>
          <a:p>
            <a:pPr>
              <a:lnSpc>
                <a:spcPct val="90000"/>
              </a:lnSpc>
            </a:pPr>
            <a:r>
              <a:rPr lang="en-US" sz="1500" dirty="0"/>
              <a:t>Mental health and addiction parity protections are designed to ensure that people can access mental health and substance use treatment to the same extent they can access physical health treatment. These protections have eliminated many quantitative limits, but they are less effective for things not easy to count. Limits to your physical health options may also limit your behavioral health options.</a:t>
            </a:r>
          </a:p>
        </p:txBody>
      </p:sp>
    </p:spTree>
    <p:extLst>
      <p:ext uri="{BB962C8B-B14F-4D97-AF65-F5344CB8AC3E}">
        <p14:creationId xmlns:p14="http://schemas.microsoft.com/office/powerpoint/2010/main" val="292245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C2A27-6420-458A-8507-A28014CB2262}"/>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sz="3600"/>
              <a:t>Contact Me</a:t>
            </a:r>
          </a:p>
        </p:txBody>
      </p:sp>
      <p:sp>
        <p:nvSpPr>
          <p:cNvPr id="6" name="Text Placeholder 5">
            <a:extLst>
              <a:ext uri="{FF2B5EF4-FFF2-40B4-BE49-F238E27FC236}">
                <a16:creationId xmlns:a16="http://schemas.microsoft.com/office/drawing/2014/main" id="{D755632A-2B4C-4D7D-B82B-CEFAD60D1782}"/>
              </a:ext>
            </a:extLst>
          </p:cNvPr>
          <p:cNvSpPr>
            <a:spLocks noGrp="1"/>
          </p:cNvSpPr>
          <p:nvPr>
            <p:ph type="body" idx="1"/>
          </p:nvPr>
        </p:nvSpPr>
        <p:spPr>
          <a:xfrm>
            <a:off x="4654295" y="816638"/>
            <a:ext cx="4619706" cy="5224724"/>
          </a:xfrm>
        </p:spPr>
        <p:txBody>
          <a:bodyPr vert="horz" lIns="91440" tIns="45720" rIns="91440" bIns="45720" rtlCol="0" anchor="ctr">
            <a:normAutofit/>
          </a:bodyPr>
          <a:lstStyle/>
          <a:p>
            <a:r>
              <a:rPr lang="en-US"/>
              <a:t>Mark LeVota</a:t>
            </a:r>
          </a:p>
          <a:p>
            <a:r>
              <a:rPr lang="en-US"/>
              <a:t>Executive Director</a:t>
            </a:r>
          </a:p>
          <a:p>
            <a:r>
              <a:rPr lang="en-US"/>
              <a:t>District of Columbia Behavioral Health Association</a:t>
            </a:r>
          </a:p>
          <a:p>
            <a:r>
              <a:rPr lang="en-US"/>
              <a:t>202-929-3757</a:t>
            </a:r>
          </a:p>
          <a:p>
            <a:r>
              <a:rPr lang="en-US"/>
              <a:t>Mark.LeVota@DCBehavioralHealth.org</a:t>
            </a:r>
            <a:endParaRPr lang="en-US" dirty="0"/>
          </a:p>
        </p:txBody>
      </p:sp>
      <p:sp>
        <p:nvSpPr>
          <p:cNvPr id="4" name="Slide Number Placeholder 3">
            <a:extLst>
              <a:ext uri="{FF2B5EF4-FFF2-40B4-BE49-F238E27FC236}">
                <a16:creationId xmlns:a16="http://schemas.microsoft.com/office/drawing/2014/main" id="{3DF0F387-306B-4B8D-A466-3EE4BFCEAF03}"/>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7481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371600"/>
            <a:ext cx="8153400" cy="1447800"/>
          </a:xfrm>
        </p:spPr>
        <p:txBody>
          <a:bodyPr>
            <a:normAutofit/>
          </a:bodyPr>
          <a:lstStyle/>
          <a:p>
            <a:r>
              <a:rPr lang="en-US" sz="4000" dirty="0"/>
              <a:t>DC Government Employees: Mental Health Parity Forum</a:t>
            </a:r>
          </a:p>
        </p:txBody>
      </p:sp>
      <p:sp>
        <p:nvSpPr>
          <p:cNvPr id="3" name="Subtitle 2"/>
          <p:cNvSpPr>
            <a:spLocks noGrp="1"/>
          </p:cNvSpPr>
          <p:nvPr>
            <p:ph type="subTitle" idx="1"/>
          </p:nvPr>
        </p:nvSpPr>
        <p:spPr>
          <a:xfrm>
            <a:off x="2819400" y="3200400"/>
            <a:ext cx="6477000" cy="2971800"/>
          </a:xfrm>
        </p:spPr>
        <p:txBody>
          <a:bodyPr>
            <a:normAutofit/>
          </a:bodyPr>
          <a:lstStyle/>
          <a:p>
            <a:r>
              <a:rPr lang="en-US" sz="2600" i="1" dirty="0"/>
              <a:t>D.C. Office of Health Care Ombudsman and Bill of Rights</a:t>
            </a:r>
          </a:p>
          <a:p>
            <a:endParaRPr lang="en-US" sz="2600" i="1" dirty="0"/>
          </a:p>
          <a:p>
            <a:r>
              <a:rPr lang="en-US" sz="1900" b="1" i="1" dirty="0"/>
              <a:t>441 4</a:t>
            </a:r>
            <a:r>
              <a:rPr lang="en-US" sz="1900" b="1" i="1" baseline="30000" dirty="0"/>
              <a:t>th</a:t>
            </a:r>
            <a:r>
              <a:rPr lang="en-US" sz="1900" b="1" i="1" dirty="0"/>
              <a:t> Street, NW, Suite 250N</a:t>
            </a:r>
          </a:p>
          <a:p>
            <a:r>
              <a:rPr lang="en-US" sz="1900" b="1" i="1" dirty="0"/>
              <a:t>Washington, DC 20001</a:t>
            </a:r>
          </a:p>
          <a:p>
            <a:r>
              <a:rPr lang="en-US" sz="1900" b="1" i="1" dirty="0"/>
              <a:t>(202) 724-7491</a:t>
            </a:r>
          </a:p>
          <a:p>
            <a:r>
              <a:rPr lang="en-US" sz="1900" b="1" i="1" dirty="0"/>
              <a:t>					</a:t>
            </a:r>
            <a:r>
              <a:rPr lang="en-US" sz="1200" i="1" dirty="0"/>
              <a:t>Rev. April 21, 2022</a:t>
            </a:r>
          </a:p>
          <a:p>
            <a:endParaRPr lang="en-US" sz="2200" i="1"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340269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FF6F-29C2-4FB0-980E-909B1C3CABE9}"/>
              </a:ext>
            </a:extLst>
          </p:cNvPr>
          <p:cNvSpPr>
            <a:spLocks noGrp="1"/>
          </p:cNvSpPr>
          <p:nvPr>
            <p:ph type="title"/>
          </p:nvPr>
        </p:nvSpPr>
        <p:spPr/>
        <p:txBody>
          <a:bodyPr/>
          <a:lstStyle/>
          <a:p>
            <a:r>
              <a:rPr lang="en-US" dirty="0"/>
              <a:t>1979-2022							 </a:t>
            </a:r>
          </a:p>
        </p:txBody>
      </p:sp>
      <p:sp>
        <p:nvSpPr>
          <p:cNvPr id="3" name="Content Placeholder 2">
            <a:extLst>
              <a:ext uri="{FF2B5EF4-FFF2-40B4-BE49-F238E27FC236}">
                <a16:creationId xmlns:a16="http://schemas.microsoft.com/office/drawing/2014/main" id="{7A1B1F16-B59B-495E-AB2D-F875244FF107}"/>
              </a:ext>
            </a:extLst>
          </p:cNvPr>
          <p:cNvSpPr>
            <a:spLocks noGrp="1"/>
          </p:cNvSpPr>
          <p:nvPr>
            <p:ph idx="1"/>
          </p:nvPr>
        </p:nvSpPr>
        <p:spPr/>
        <p:txBody>
          <a:bodyPr>
            <a:normAutofit fontScale="85000" lnSpcReduction="20000"/>
          </a:bodyPr>
          <a:lstStyle/>
          <a:p>
            <a:r>
              <a:rPr lang="en-US" sz="2800" dirty="0">
                <a:solidFill>
                  <a:srgbClr val="92D050"/>
                </a:solidFill>
              </a:rPr>
              <a:t>1979</a:t>
            </a:r>
            <a:r>
              <a:rPr lang="en-US" sz="2800" dirty="0"/>
              <a:t> NAMI started with family members with children living with serious mental illness, who believed then they were entitled to equal service and care.</a:t>
            </a:r>
          </a:p>
          <a:p>
            <a:pPr marL="0" indent="0">
              <a:buNone/>
            </a:pPr>
            <a:endParaRPr lang="en-US" sz="2800" dirty="0"/>
          </a:p>
          <a:p>
            <a:r>
              <a:rPr lang="en-US" sz="2800" dirty="0">
                <a:solidFill>
                  <a:srgbClr val="92D050"/>
                </a:solidFill>
              </a:rPr>
              <a:t>1981</a:t>
            </a:r>
            <a:r>
              <a:rPr lang="en-US" sz="2800" dirty="0"/>
              <a:t> NAMIDC became one of the early affiliates of the national organization.</a:t>
            </a:r>
          </a:p>
          <a:p>
            <a:endParaRPr lang="en-US" sz="2800" dirty="0"/>
          </a:p>
          <a:p>
            <a:r>
              <a:rPr lang="en-US" sz="2800" dirty="0">
                <a:solidFill>
                  <a:srgbClr val="92D050"/>
                </a:solidFill>
              </a:rPr>
              <a:t>2022</a:t>
            </a:r>
            <a:r>
              <a:rPr lang="en-US" sz="2800" dirty="0"/>
              <a:t> NAMI is the largest grassroots, non-profit organization providing education, support and advocacy. And, still believes in equal care and service. </a:t>
            </a:r>
          </a:p>
        </p:txBody>
      </p:sp>
      <p:pic>
        <p:nvPicPr>
          <p:cNvPr id="4" name="Picture 3">
            <a:extLst>
              <a:ext uri="{FF2B5EF4-FFF2-40B4-BE49-F238E27FC236}">
                <a16:creationId xmlns:a16="http://schemas.microsoft.com/office/drawing/2014/main" id="{EC917F1D-5F9D-40D9-A09B-C48382206589}"/>
              </a:ext>
            </a:extLst>
          </p:cNvPr>
          <p:cNvPicPr>
            <a:picLocks noChangeAspect="1"/>
          </p:cNvPicPr>
          <p:nvPr/>
        </p:nvPicPr>
        <p:blipFill>
          <a:blip r:embed="rId2"/>
          <a:stretch>
            <a:fillRect/>
          </a:stretch>
        </p:blipFill>
        <p:spPr>
          <a:xfrm>
            <a:off x="8768369" y="91791"/>
            <a:ext cx="3001895" cy="1035617"/>
          </a:xfrm>
          <a:prstGeom prst="rect">
            <a:avLst/>
          </a:prstGeom>
        </p:spPr>
      </p:pic>
    </p:spTree>
    <p:extLst>
      <p:ext uri="{BB962C8B-B14F-4D97-AF65-F5344CB8AC3E}">
        <p14:creationId xmlns:p14="http://schemas.microsoft.com/office/powerpoint/2010/main" val="352056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8" y="152400"/>
            <a:ext cx="7239002" cy="1371600"/>
          </a:xfrm>
        </p:spPr>
        <p:txBody>
          <a:bodyPr>
            <a:noAutofit/>
          </a:bodyPr>
          <a:lstStyle/>
          <a:p>
            <a:r>
              <a:rPr lang="en-US" sz="4400" dirty="0"/>
              <a:t>OHCOBR Legislation</a:t>
            </a:r>
          </a:p>
        </p:txBody>
      </p:sp>
      <p:sp>
        <p:nvSpPr>
          <p:cNvPr id="3" name="Content Placeholder 2"/>
          <p:cNvSpPr>
            <a:spLocks noGrp="1"/>
          </p:cNvSpPr>
          <p:nvPr>
            <p:ph idx="1"/>
          </p:nvPr>
        </p:nvSpPr>
        <p:spPr>
          <a:xfrm>
            <a:off x="2209800" y="1828801"/>
            <a:ext cx="7696200" cy="4297363"/>
          </a:xfrm>
        </p:spPr>
        <p:txBody>
          <a:bodyPr>
            <a:normAutofit fontScale="92500" lnSpcReduction="10000"/>
          </a:bodyPr>
          <a:lstStyle/>
          <a:p>
            <a:r>
              <a:rPr lang="en-US" dirty="0"/>
              <a:t>The Health Benefits Plan Members Bill of Rights Act of 1998, effective April 27, 1999(D.C. Law 12-274; D.C. Official Code  § 44-301.01 </a:t>
            </a:r>
            <a:r>
              <a:rPr lang="en-US" i="1" dirty="0"/>
              <a:t>et seq. </a:t>
            </a:r>
            <a:r>
              <a:rPr lang="en-US" dirty="0"/>
              <a:t>)</a:t>
            </a:r>
          </a:p>
          <a:p>
            <a:pPr marL="0" indent="0">
              <a:buNone/>
            </a:pPr>
            <a:endParaRPr lang="en-US" dirty="0"/>
          </a:p>
          <a:p>
            <a:r>
              <a:rPr lang="en-US" dirty="0"/>
              <a:t>Amended November 20, 2012 to comply with the Federal Patient Protection and ACA of 2010, known as the Health Benefits Plan Members Bill of Rights Amendment Act of 2012 (D.C. Act 19-546); and</a:t>
            </a:r>
          </a:p>
          <a:p>
            <a:endParaRPr lang="en-US" dirty="0"/>
          </a:p>
          <a:p>
            <a:r>
              <a:rPr lang="en-US" dirty="0"/>
              <a:t>Strengthened the consumer protection provisions of the District’s internal and external grievance process for health benefit plans.</a:t>
            </a:r>
          </a:p>
        </p:txBody>
      </p:sp>
      <p:sp>
        <p:nvSpPr>
          <p:cNvPr id="4" name="Slide Number Placeholder 3"/>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30</a:t>
            </a:fld>
            <a:endParaRPr lang="en-US">
              <a:solidFill>
                <a:prstClr val="black">
                  <a:lumMod val="65000"/>
                  <a:lumOff val="35000"/>
                </a:prstClr>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1995728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0"/>
            <a:ext cx="7391402" cy="1600200"/>
          </a:xfrm>
        </p:spPr>
        <p:txBody>
          <a:bodyPr>
            <a:normAutofit/>
          </a:bodyPr>
          <a:lstStyle/>
          <a:p>
            <a:r>
              <a:rPr lang="en-US" sz="4400" dirty="0"/>
              <a:t>Reasons for Requesting an Appeal</a:t>
            </a:r>
          </a:p>
        </p:txBody>
      </p:sp>
      <p:sp>
        <p:nvSpPr>
          <p:cNvPr id="3" name="Content Placeholder 2"/>
          <p:cNvSpPr>
            <a:spLocks noGrp="1"/>
          </p:cNvSpPr>
          <p:nvPr>
            <p:ph idx="1"/>
          </p:nvPr>
        </p:nvSpPr>
        <p:spPr>
          <a:xfrm>
            <a:off x="2133600" y="1752600"/>
            <a:ext cx="8077200" cy="4572000"/>
          </a:xfrm>
        </p:spPr>
        <p:txBody>
          <a:bodyPr>
            <a:normAutofit fontScale="77500" lnSpcReduction="20000"/>
          </a:bodyPr>
          <a:lstStyle/>
          <a:p>
            <a:pPr marL="0" indent="0">
              <a:buNone/>
            </a:pPr>
            <a:r>
              <a:rPr lang="en-US" sz="2600" dirty="0"/>
              <a:t>A member or member representative may appeal any “adverse benefit determination” decision resulting in a denial, reduction, limitation, termination, failure to make a payment for a benefit, or a delay of a benefit to a member, regarding determinations about:</a:t>
            </a:r>
          </a:p>
          <a:p>
            <a:pPr marL="0" indent="0">
              <a:buNone/>
            </a:pPr>
            <a:endParaRPr lang="en-US" sz="2600" dirty="0"/>
          </a:p>
          <a:p>
            <a:r>
              <a:rPr lang="en-US" sz="2600" dirty="0"/>
              <a:t>The medical necessity, appropriateness, or level of care, or health care setting;</a:t>
            </a:r>
          </a:p>
          <a:p>
            <a:r>
              <a:rPr lang="en-US" sz="2600" dirty="0"/>
              <a:t>Whether a benefit is experimental or investigational;</a:t>
            </a:r>
          </a:p>
          <a:p>
            <a:r>
              <a:rPr lang="en-US" sz="2600" dirty="0"/>
              <a:t>A decision to rescind coverage;</a:t>
            </a:r>
          </a:p>
          <a:p>
            <a:r>
              <a:rPr lang="en-US" sz="2600" dirty="0"/>
              <a:t>A member’s eligibility to participate in a plan;</a:t>
            </a:r>
          </a:p>
          <a:p>
            <a:r>
              <a:rPr lang="en-US" sz="2600" dirty="0"/>
              <a:t>Whether a wellness incentive has been properly applied; or </a:t>
            </a:r>
          </a:p>
          <a:p>
            <a:r>
              <a:rPr lang="en-US" sz="2600" dirty="0"/>
              <a:t>Whether the member was given a reasonable alternative standard for satisfying a wellness plan when required.</a:t>
            </a:r>
          </a:p>
          <a:p>
            <a:endParaRPr lang="en-US" dirty="0"/>
          </a:p>
        </p:txBody>
      </p:sp>
      <p:sp>
        <p:nvSpPr>
          <p:cNvPr id="4" name="Slide Number Placeholder 3"/>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31</a:t>
            </a:fld>
            <a:endParaRPr lang="en-US">
              <a:solidFill>
                <a:prstClr val="black">
                  <a:lumMod val="65000"/>
                  <a:lumOff val="35000"/>
                </a:prstClr>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1574176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152400"/>
            <a:ext cx="7086601" cy="1371600"/>
          </a:xfrm>
        </p:spPr>
        <p:txBody>
          <a:bodyPr>
            <a:noAutofit/>
          </a:bodyPr>
          <a:lstStyle/>
          <a:p>
            <a:r>
              <a:rPr lang="en-US" sz="4400" dirty="0"/>
              <a:t>Appeals for Non-Federal Employees</a:t>
            </a:r>
          </a:p>
        </p:txBody>
      </p:sp>
      <p:sp>
        <p:nvSpPr>
          <p:cNvPr id="3" name="Content Placeholder 2"/>
          <p:cNvSpPr>
            <a:spLocks noGrp="1"/>
          </p:cNvSpPr>
          <p:nvPr>
            <p:ph idx="1"/>
          </p:nvPr>
        </p:nvSpPr>
        <p:spPr>
          <a:xfrm>
            <a:off x="2362200" y="1676400"/>
            <a:ext cx="7620000" cy="4648200"/>
          </a:xfrm>
        </p:spPr>
        <p:txBody>
          <a:bodyPr>
            <a:normAutofit fontScale="85000" lnSpcReduction="20000"/>
          </a:bodyPr>
          <a:lstStyle/>
          <a:p>
            <a:pPr marL="0" indent="0">
              <a:buNone/>
            </a:pPr>
            <a:r>
              <a:rPr lang="en-US" sz="1500" dirty="0"/>
              <a:t>Employees hired on or after October 1, 1987;</a:t>
            </a:r>
          </a:p>
          <a:p>
            <a:pPr marL="0" indent="0">
              <a:buNone/>
            </a:pPr>
            <a:endParaRPr lang="en-US" sz="1600" i="1" dirty="0"/>
          </a:p>
          <a:p>
            <a:pPr marL="0" indent="0">
              <a:buNone/>
            </a:pPr>
            <a:r>
              <a:rPr lang="en-US" sz="1600" i="1" dirty="0"/>
              <a:t>There are two (2) separate appeal levels:</a:t>
            </a:r>
          </a:p>
          <a:p>
            <a:pPr marL="0" indent="0">
              <a:buNone/>
            </a:pPr>
            <a:endParaRPr lang="en-US" sz="1600" dirty="0"/>
          </a:p>
          <a:p>
            <a:pPr lvl="1"/>
            <a:r>
              <a:rPr lang="en-US" b="1" i="1" dirty="0"/>
              <a:t>Internal level</a:t>
            </a:r>
          </a:p>
          <a:p>
            <a:pPr lvl="2"/>
            <a:r>
              <a:rPr lang="en-US" dirty="0"/>
              <a:t>Review performed by the insurance company</a:t>
            </a:r>
          </a:p>
          <a:p>
            <a:pPr lvl="3"/>
            <a:r>
              <a:rPr lang="en-US" dirty="0"/>
              <a:t>Two (2) reviews are performed at the internal level – initial and final review</a:t>
            </a:r>
          </a:p>
          <a:p>
            <a:pPr lvl="3"/>
            <a:r>
              <a:rPr lang="en-US" dirty="0"/>
              <a:t>Internal process does not have to be exhausted to pursue an external appeal in cases of emergency expedited cases</a:t>
            </a:r>
          </a:p>
          <a:p>
            <a:pPr lvl="3"/>
            <a:r>
              <a:rPr lang="en-US" dirty="0"/>
              <a:t>OHCOBR staff can assist members in the internal appeals process</a:t>
            </a:r>
          </a:p>
          <a:p>
            <a:pPr lvl="3"/>
            <a:r>
              <a:rPr lang="en-US" dirty="0"/>
              <a:t>Review panel contains at least one medical reviewer that is trained or certified in the same specialty as the matter at issue</a:t>
            </a:r>
          </a:p>
          <a:p>
            <a:pPr marL="1371600" lvl="3" indent="0">
              <a:buNone/>
            </a:pPr>
            <a:endParaRPr lang="en-US" dirty="0"/>
          </a:p>
          <a:p>
            <a:pPr lvl="1"/>
            <a:r>
              <a:rPr lang="en-US" b="1" i="1" dirty="0"/>
              <a:t>External level</a:t>
            </a:r>
          </a:p>
          <a:p>
            <a:pPr lvl="2"/>
            <a:r>
              <a:rPr lang="en-US" dirty="0"/>
              <a:t>Review performed by an independent review organization (IRO);</a:t>
            </a:r>
          </a:p>
          <a:p>
            <a:pPr lvl="3"/>
            <a:r>
              <a:rPr lang="en-US" dirty="0"/>
              <a:t>Conducted by two (2) licensed expert health care professionals that hold the appropriate accreditation or certification for the specialty area under review, with no history of disciplinary action or sanctions pending;</a:t>
            </a:r>
          </a:p>
          <a:p>
            <a:pPr lvl="3"/>
            <a:r>
              <a:rPr lang="en-US" dirty="0"/>
              <a:t>Decision of the IRO is binding on the plan or issuer and the member</a:t>
            </a:r>
          </a:p>
          <a:p>
            <a:pPr lvl="3"/>
            <a:r>
              <a:rPr lang="en-US" dirty="0"/>
              <a:t>Win or lose, the insurance company has to pay for the external review</a:t>
            </a:r>
          </a:p>
        </p:txBody>
      </p:sp>
      <p:sp>
        <p:nvSpPr>
          <p:cNvPr id="4" name="Slide Number Placeholder 3"/>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32</a:t>
            </a:fld>
            <a:endParaRPr lang="en-US">
              <a:solidFill>
                <a:prstClr val="black">
                  <a:lumMod val="65000"/>
                  <a:lumOff val="35000"/>
                </a:prstClr>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427236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D459-9B04-4447-AD2A-74EAD94A3162}"/>
              </a:ext>
            </a:extLst>
          </p:cNvPr>
          <p:cNvSpPr>
            <a:spLocks noGrp="1"/>
          </p:cNvSpPr>
          <p:nvPr>
            <p:ph type="title"/>
          </p:nvPr>
        </p:nvSpPr>
        <p:spPr>
          <a:xfrm>
            <a:off x="3124200" y="0"/>
            <a:ext cx="6477000" cy="1600200"/>
          </a:xfrm>
        </p:spPr>
        <p:txBody>
          <a:bodyPr/>
          <a:lstStyle/>
          <a:p>
            <a:r>
              <a:rPr lang="en-US" dirty="0"/>
              <a:t>Appeals for Federal Employees</a:t>
            </a:r>
          </a:p>
        </p:txBody>
      </p:sp>
      <p:sp>
        <p:nvSpPr>
          <p:cNvPr id="3" name="Content Placeholder 2">
            <a:extLst>
              <a:ext uri="{FF2B5EF4-FFF2-40B4-BE49-F238E27FC236}">
                <a16:creationId xmlns:a16="http://schemas.microsoft.com/office/drawing/2014/main" id="{7291EA9A-6896-40DC-81B6-019FF1C27BBC}"/>
              </a:ext>
            </a:extLst>
          </p:cNvPr>
          <p:cNvSpPr>
            <a:spLocks noGrp="1"/>
          </p:cNvSpPr>
          <p:nvPr>
            <p:ph idx="1"/>
          </p:nvPr>
        </p:nvSpPr>
        <p:spPr/>
        <p:txBody>
          <a:bodyPr>
            <a:normAutofit lnSpcReduction="10000"/>
          </a:bodyPr>
          <a:lstStyle/>
          <a:p>
            <a:pPr marL="0" indent="0">
              <a:buNone/>
            </a:pPr>
            <a:r>
              <a:rPr lang="en-US" sz="1600" dirty="0"/>
              <a:t>Employees hired before October 1, 1987, are eligible to participate in the Federal Employee’s Health Benefits Program (FEHB), which is administered by the US Office of Personnel Management;</a:t>
            </a:r>
          </a:p>
          <a:p>
            <a:pPr marL="0" indent="0">
              <a:buNone/>
            </a:pPr>
            <a:endParaRPr lang="en-US" sz="1600" i="1" dirty="0"/>
          </a:p>
          <a:p>
            <a:pPr marL="0" indent="0">
              <a:buNone/>
            </a:pPr>
            <a:r>
              <a:rPr lang="en-US" sz="1600" i="1" dirty="0"/>
              <a:t>There are two (2) separate appeal levels:</a:t>
            </a:r>
          </a:p>
          <a:p>
            <a:pPr marL="0" indent="0">
              <a:buNone/>
            </a:pPr>
            <a:endParaRPr lang="en-US" sz="1600" dirty="0"/>
          </a:p>
          <a:p>
            <a:pPr lvl="1"/>
            <a:r>
              <a:rPr lang="en-US" b="1" i="1" dirty="0"/>
              <a:t>Internal level</a:t>
            </a:r>
          </a:p>
          <a:p>
            <a:pPr lvl="2"/>
            <a:r>
              <a:rPr lang="en-US" dirty="0"/>
              <a:t>Review performed by the insurance company</a:t>
            </a:r>
          </a:p>
          <a:p>
            <a:pPr lvl="3"/>
            <a:r>
              <a:rPr lang="en-US" dirty="0"/>
              <a:t>Two (2) reviews are performed at the internal level – initial and final review</a:t>
            </a:r>
          </a:p>
          <a:p>
            <a:pPr lvl="3"/>
            <a:r>
              <a:rPr lang="en-US" dirty="0"/>
              <a:t>OHCOBR staff can assist members in the internal appeals process</a:t>
            </a:r>
          </a:p>
          <a:p>
            <a:pPr marL="1371600" lvl="3" indent="0">
              <a:buNone/>
            </a:pPr>
            <a:endParaRPr lang="en-US" dirty="0"/>
          </a:p>
          <a:p>
            <a:pPr lvl="1"/>
            <a:r>
              <a:rPr lang="en-US" b="1" i="1" dirty="0"/>
              <a:t>External level</a:t>
            </a:r>
          </a:p>
          <a:p>
            <a:pPr lvl="2"/>
            <a:r>
              <a:rPr lang="en-US" dirty="0"/>
              <a:t>Review performed by US Office of Personnel Management (OPM) once internal appeals are exhausted;</a:t>
            </a:r>
          </a:p>
          <a:p>
            <a:pPr lvl="3"/>
            <a:r>
              <a:rPr lang="en-US" dirty="0"/>
              <a:t>OPM will conduct the review, but if medical expertise is required, OPM will seek the opinion of a contracted Independent Review Organization (IRO)</a:t>
            </a:r>
          </a:p>
          <a:p>
            <a:pPr lvl="3"/>
            <a:r>
              <a:rPr lang="en-US" dirty="0"/>
              <a:t>In most cases, OPM will reach a decision within 30 days</a:t>
            </a:r>
          </a:p>
          <a:p>
            <a:endParaRPr lang="en-US" sz="1600" dirty="0"/>
          </a:p>
        </p:txBody>
      </p:sp>
      <p:sp>
        <p:nvSpPr>
          <p:cNvPr id="4" name="Slide Number Placeholder 3">
            <a:extLst>
              <a:ext uri="{FF2B5EF4-FFF2-40B4-BE49-F238E27FC236}">
                <a16:creationId xmlns:a16="http://schemas.microsoft.com/office/drawing/2014/main" id="{9F6B71A2-286C-4D07-B883-AA3692B10DDA}"/>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33</a:t>
            </a:fld>
            <a:endParaRPr lang="en-US">
              <a:solidFill>
                <a:prstClr val="black">
                  <a:lumMod val="65000"/>
                  <a:lumOff val="35000"/>
                </a:prstClr>
              </a:solidFill>
            </a:endParaRPr>
          </a:p>
        </p:txBody>
      </p:sp>
      <p:pic>
        <p:nvPicPr>
          <p:cNvPr id="5" name="Picture 4">
            <a:extLst>
              <a:ext uri="{FF2B5EF4-FFF2-40B4-BE49-F238E27FC236}">
                <a16:creationId xmlns:a16="http://schemas.microsoft.com/office/drawing/2014/main" id="{315CC4D9-7D6A-40D5-8D4C-C0AD5D7B13F8}"/>
              </a:ext>
            </a:extLst>
          </p:cNvPr>
          <p:cNvPicPr/>
          <p:nvPr/>
        </p:nvPicPr>
        <p:blipFill>
          <a:blip r:embed="rId2">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1985875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4A81-7113-4F8F-AA50-72D4D7CC4374}"/>
              </a:ext>
            </a:extLst>
          </p:cNvPr>
          <p:cNvSpPr>
            <a:spLocks noGrp="1"/>
          </p:cNvSpPr>
          <p:nvPr>
            <p:ph type="title"/>
          </p:nvPr>
        </p:nvSpPr>
        <p:spPr>
          <a:xfrm>
            <a:off x="3048000" y="0"/>
            <a:ext cx="6477000" cy="1600200"/>
          </a:xfrm>
        </p:spPr>
        <p:txBody>
          <a:bodyPr/>
          <a:lstStyle/>
          <a:p>
            <a:r>
              <a:rPr lang="en-US" dirty="0"/>
              <a:t>Expedited Appeals Process</a:t>
            </a:r>
          </a:p>
        </p:txBody>
      </p:sp>
      <p:sp>
        <p:nvSpPr>
          <p:cNvPr id="3" name="Content Placeholder 2">
            <a:extLst>
              <a:ext uri="{FF2B5EF4-FFF2-40B4-BE49-F238E27FC236}">
                <a16:creationId xmlns:a16="http://schemas.microsoft.com/office/drawing/2014/main" id="{98C80DD7-00EB-402E-B2A7-94D41F393957}"/>
              </a:ext>
            </a:extLst>
          </p:cNvPr>
          <p:cNvSpPr>
            <a:spLocks noGrp="1"/>
          </p:cNvSpPr>
          <p:nvPr>
            <p:ph idx="1"/>
          </p:nvPr>
        </p:nvSpPr>
        <p:spPr/>
        <p:txBody>
          <a:bodyPr>
            <a:normAutofit fontScale="85000" lnSpcReduction="20000"/>
          </a:bodyPr>
          <a:lstStyle/>
          <a:p>
            <a:pPr marL="0" indent="0">
              <a:lnSpc>
                <a:spcPct val="115000"/>
              </a:lnSpc>
              <a:spcBef>
                <a:spcPts val="0"/>
              </a:spcBef>
              <a:spcAft>
                <a:spcPts val="1000"/>
              </a:spcAft>
              <a:buNone/>
            </a:pPr>
            <a:r>
              <a:rPr lang="en-US" sz="1600" dirty="0">
                <a:ea typeface="Calibri" panose="020F0502020204030204" pitchFamily="34" charset="0"/>
                <a:cs typeface="Times New Roman" panose="02020603050405020304" pitchFamily="18" charset="0"/>
              </a:rPr>
              <a:t>For the purposes of expedited external review, the Director, or the Director’s designee, shall apply the judgement of a prudent layperson that possesses an average knowledge of health and medicine to determine if other requests involve an emergency or urgent medical condition.</a:t>
            </a:r>
          </a:p>
          <a:p>
            <a:pPr>
              <a:spcBef>
                <a:spcPts val="0"/>
              </a:spcBef>
              <a:buFont typeface="Wingdings" panose="05000000000000000000" pitchFamily="2" charset="2"/>
              <a:buChar char="v"/>
            </a:pPr>
            <a:r>
              <a:rPr lang="en-US" sz="1200" dirty="0">
                <a:ea typeface="Times New Roman" panose="02020603050405020304" pitchFamily="18" charset="0"/>
              </a:rPr>
              <a:t>	The independent review organization shall complete its review and issue its recommended decision as soon as possible in accordance with the medical exigencies of the case. </a:t>
            </a:r>
          </a:p>
          <a:p>
            <a:pPr marL="114300" indent="0">
              <a:spcBef>
                <a:spcPts val="0"/>
              </a:spcBef>
              <a:buNone/>
            </a:pPr>
            <a:r>
              <a:rPr lang="en-US" sz="1200" dirty="0">
                <a:ea typeface="Times New Roman" panose="02020603050405020304" pitchFamily="18" charset="0"/>
              </a:rPr>
              <a:t> </a:t>
            </a:r>
          </a:p>
          <a:p>
            <a:pPr>
              <a:spcBef>
                <a:spcPts val="0"/>
              </a:spcBef>
              <a:buFont typeface="Wingdings" panose="05000000000000000000" pitchFamily="2" charset="2"/>
              <a:buChar char="v"/>
            </a:pPr>
            <a:r>
              <a:rPr lang="en-US" sz="1200" dirty="0">
                <a:ea typeface="Times New Roman" panose="02020603050405020304" pitchFamily="18" charset="0"/>
              </a:rPr>
              <a:t>	The independent review organization shall complete its review within 72 hours in the case of an expedited appeal, from the time the Director assigns the appeal to the independent review organization. </a:t>
            </a:r>
          </a:p>
          <a:p>
            <a:pPr marL="0" indent="0">
              <a:spcBef>
                <a:spcPts val="0"/>
              </a:spcBef>
              <a:buNone/>
            </a:pPr>
            <a:r>
              <a:rPr lang="en-US" sz="1200" dirty="0">
                <a:ea typeface="Times New Roman" panose="02020603050405020304" pitchFamily="18" charset="0"/>
              </a:rPr>
              <a:t> </a:t>
            </a:r>
          </a:p>
          <a:p>
            <a:pPr>
              <a:spcBef>
                <a:spcPts val="0"/>
              </a:spcBef>
              <a:buFont typeface="Wingdings" panose="05000000000000000000" pitchFamily="2" charset="2"/>
              <a:buChar char="v"/>
            </a:pPr>
            <a:r>
              <a:rPr lang="en-US" sz="1200" dirty="0">
                <a:ea typeface="Times New Roman" panose="02020603050405020304" pitchFamily="18" charset="0"/>
              </a:rPr>
              <a:t>	The insurer shall provide all documentation to the independent review organization within 24 hours of receipt of the notice of approval of the grievance, for an expedited review. </a:t>
            </a:r>
          </a:p>
          <a:p>
            <a:pPr marL="114300" indent="0">
              <a:spcBef>
                <a:spcPts val="0"/>
              </a:spcBef>
              <a:buNone/>
            </a:pPr>
            <a:r>
              <a:rPr lang="en-US" sz="1200" dirty="0">
                <a:ea typeface="Times New Roman" panose="02020603050405020304" pitchFamily="18" charset="0"/>
              </a:rPr>
              <a:t> </a:t>
            </a:r>
          </a:p>
          <a:p>
            <a:pPr>
              <a:spcBef>
                <a:spcPts val="0"/>
              </a:spcBef>
              <a:buFont typeface="Wingdings" panose="05000000000000000000" pitchFamily="2" charset="2"/>
              <a:buChar char="v"/>
            </a:pPr>
            <a:r>
              <a:rPr lang="en-US" sz="1200" dirty="0">
                <a:ea typeface="Times New Roman" panose="02020603050405020304" pitchFamily="18" charset="0"/>
              </a:rPr>
              <a:t>	If an insurer does not provide the independent review organization all documentation required within the time frames, or obtain the necessary extensions, the independent review organization may decide the appeal without receiving the information. </a:t>
            </a:r>
          </a:p>
          <a:p>
            <a:pPr marL="0" indent="0">
              <a:spcBef>
                <a:spcPts val="0"/>
              </a:spcBef>
              <a:buNone/>
            </a:pPr>
            <a:r>
              <a:rPr lang="en-US" sz="1200" dirty="0">
                <a:ea typeface="Times New Roman" panose="02020603050405020304" pitchFamily="18" charset="0"/>
              </a:rPr>
              <a:t> </a:t>
            </a:r>
          </a:p>
          <a:p>
            <a:pPr>
              <a:spcBef>
                <a:spcPts val="0"/>
              </a:spcBef>
              <a:buFont typeface="Wingdings" panose="05000000000000000000" pitchFamily="2" charset="2"/>
              <a:buChar char="v"/>
            </a:pPr>
            <a:r>
              <a:rPr lang="en-US" sz="1200" dirty="0">
                <a:ea typeface="Times New Roman" panose="02020603050405020304" pitchFamily="18" charset="0"/>
              </a:rPr>
              <a:t>	The independent review organization shall extend its review for a reasonable period of time as may be necessary due to circumstances beyond  its or the insurer's control, but only when the delay will not result in increased medical risk, including increased mental health risk, to the member. </a:t>
            </a:r>
          </a:p>
          <a:p>
            <a:pPr>
              <a:spcBef>
                <a:spcPts val="0"/>
              </a:spcBef>
              <a:buFont typeface="Wingdings" panose="05000000000000000000" pitchFamily="2" charset="2"/>
              <a:buChar char="v"/>
            </a:pPr>
            <a:endParaRPr lang="en-US" sz="1200" dirty="0">
              <a:ea typeface="Times New Roman" panose="02020603050405020304" pitchFamily="18" charset="0"/>
            </a:endParaRPr>
          </a:p>
          <a:p>
            <a:pPr marL="285750" indent="-171450">
              <a:spcBef>
                <a:spcPts val="0"/>
              </a:spcBef>
              <a:buFont typeface="Wingdings" panose="05000000000000000000" pitchFamily="2" charset="2"/>
              <a:buChar char="v"/>
            </a:pPr>
            <a:r>
              <a:rPr lang="en-US" sz="1200" dirty="0">
                <a:ea typeface="Times New Roman" panose="02020603050405020304" pitchFamily="18" charset="0"/>
              </a:rPr>
              <a:t> 	In such an event, the independent review organization shall, prior to the conclusion of the initial review period, provide written notice to the member or member representative and to the insurer setting forth the status of its review and the specific reasons for the delay.</a:t>
            </a:r>
          </a:p>
          <a:p>
            <a:pPr marL="114300" indent="0">
              <a:spcBef>
                <a:spcPts val="0"/>
              </a:spcBef>
              <a:buNone/>
            </a:pPr>
            <a:r>
              <a:rPr lang="en-US" sz="1200" dirty="0">
                <a:ea typeface="Times New Roman" panose="02020603050405020304" pitchFamily="18" charset="0"/>
              </a:rPr>
              <a:t> </a:t>
            </a:r>
          </a:p>
          <a:p>
            <a:pPr marL="0">
              <a:lnSpc>
                <a:spcPct val="115000"/>
              </a:lnSpc>
              <a:spcBef>
                <a:spcPts val="0"/>
              </a:spcBef>
              <a:spcAft>
                <a:spcPts val="1000"/>
              </a:spcAft>
              <a:buFont typeface="Wingdings" panose="05000000000000000000" pitchFamily="2" charset="2"/>
              <a:buChar char="v"/>
            </a:pPr>
            <a:r>
              <a:rPr lang="en-US" sz="1200" dirty="0">
                <a:ea typeface="Calibri" panose="020F0502020204030204" pitchFamily="34" charset="0"/>
                <a:cs typeface="Times New Roman" panose="02020603050405020304" pitchFamily="18" charset="0"/>
              </a:rPr>
              <a:t>Expedited appeals shall be furnished:</a:t>
            </a:r>
            <a:endParaRPr lang="en-US" sz="1100" dirty="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v"/>
            </a:pPr>
            <a:r>
              <a:rPr lang="en-US" sz="1200" dirty="0">
                <a:ea typeface="Times New Roman" panose="02020603050405020304" pitchFamily="18" charset="0"/>
                <a:cs typeface="Times New Roman" panose="02020603050405020304" pitchFamily="18" charset="0"/>
              </a:rPr>
              <a:t>For appeals concerning admission, availability of care, continued stay, or health care service for which the member received emergency services but has not been discharged from a nursing facility;</a:t>
            </a:r>
          </a:p>
          <a:p>
            <a:pPr marL="285750" indent="-171450">
              <a:spcBef>
                <a:spcPts val="0"/>
              </a:spcBef>
              <a:buFont typeface="Wingdings" panose="05000000000000000000" pitchFamily="2" charset="2"/>
              <a:buChar char="v"/>
            </a:pPr>
            <a:endParaRPr lang="en-US" sz="1200" dirty="0">
              <a:ea typeface="Times New Roman" panose="02020603050405020304" pitchFamily="18" charset="0"/>
            </a:endParaRPr>
          </a:p>
          <a:p>
            <a:pPr>
              <a:spcBef>
                <a:spcPts val="0"/>
              </a:spcBef>
              <a:buFont typeface="Wingdings" panose="05000000000000000000" pitchFamily="2" charset="2"/>
              <a:buChar char="v"/>
            </a:pPr>
            <a:r>
              <a:rPr lang="en-US" sz="1200" dirty="0">
                <a:ea typeface="Times New Roman" panose="02020603050405020304" pitchFamily="18" charset="0"/>
                <a:cs typeface="Times New Roman" panose="02020603050405020304" pitchFamily="18" charset="0"/>
              </a:rPr>
              <a:t>When the member is seeking care for an emergency or urgent medical condition; or</a:t>
            </a:r>
          </a:p>
          <a:p>
            <a:pPr marL="114300" indent="0">
              <a:spcBef>
                <a:spcPts val="0"/>
              </a:spcBef>
              <a:buNone/>
            </a:pPr>
            <a:r>
              <a:rPr lang="en-US" sz="1200" dirty="0">
                <a:ea typeface="Times New Roman" panose="02020603050405020304" pitchFamily="18" charset="0"/>
              </a:rPr>
              <a:t> </a:t>
            </a:r>
          </a:p>
          <a:p>
            <a:pPr>
              <a:spcBef>
                <a:spcPts val="0"/>
              </a:spcBef>
              <a:buFont typeface="Wingdings" panose="05000000000000000000" pitchFamily="2" charset="2"/>
              <a:buChar char="v"/>
            </a:pPr>
            <a:r>
              <a:rPr lang="en-US" sz="1200" dirty="0">
                <a:ea typeface="Times New Roman" panose="02020603050405020304" pitchFamily="18" charset="0"/>
                <a:cs typeface="Times New Roman" panose="02020603050405020304" pitchFamily="18" charset="0"/>
              </a:rPr>
              <a:t>When the insurer’s denial of coverage is based on its determination that treatment is experimental or investigational; which expedited review shall be conducted upon the treating physician’s certification that treatment will be significantly less effective if not promptly initiated.</a:t>
            </a:r>
          </a:p>
          <a:p>
            <a:endParaRPr lang="en-US" dirty="0"/>
          </a:p>
        </p:txBody>
      </p:sp>
      <p:sp>
        <p:nvSpPr>
          <p:cNvPr id="4" name="Slide Number Placeholder 3">
            <a:extLst>
              <a:ext uri="{FF2B5EF4-FFF2-40B4-BE49-F238E27FC236}">
                <a16:creationId xmlns:a16="http://schemas.microsoft.com/office/drawing/2014/main" id="{17F711AE-9481-4D87-ACE5-C7826EC58992}"/>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34</a:t>
            </a:fld>
            <a:endParaRPr lang="en-US">
              <a:solidFill>
                <a:prstClr val="black">
                  <a:lumMod val="65000"/>
                  <a:lumOff val="35000"/>
                </a:prstClr>
              </a:solidFill>
            </a:endParaRPr>
          </a:p>
        </p:txBody>
      </p:sp>
      <p:pic>
        <p:nvPicPr>
          <p:cNvPr id="5" name="Picture 4">
            <a:extLst>
              <a:ext uri="{FF2B5EF4-FFF2-40B4-BE49-F238E27FC236}">
                <a16:creationId xmlns:a16="http://schemas.microsoft.com/office/drawing/2014/main" id="{3E5D47B9-4BED-419F-AA71-63B07F64BBB5}"/>
              </a:ext>
            </a:extLst>
          </p:cNvPr>
          <p:cNvPicPr/>
          <p:nvPr/>
        </p:nvPicPr>
        <p:blipFill>
          <a:blip r:embed="rId2">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129996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0"/>
            <a:ext cx="7620001" cy="1600200"/>
          </a:xfrm>
        </p:spPr>
        <p:txBody>
          <a:bodyPr>
            <a:noAutofit/>
          </a:bodyPr>
          <a:lstStyle/>
          <a:p>
            <a:r>
              <a:rPr lang="en-US" sz="4400" dirty="0"/>
              <a:t>Required Notice to Member from Insurer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880" y="2057401"/>
            <a:ext cx="4114800" cy="3159271"/>
          </a:xfrm>
          <a:ln>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35</a:t>
            </a:fld>
            <a:endParaRPr lang="en-US">
              <a:solidFill>
                <a:prstClr val="black">
                  <a:lumMod val="65000"/>
                  <a:lumOff val="35000"/>
                </a:prstClr>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pic>
        <p:nvPicPr>
          <p:cNvPr id="7" name="Content Placeholder 4">
            <a:extLst>
              <a:ext uri="{FF2B5EF4-FFF2-40B4-BE49-F238E27FC236}">
                <a16:creationId xmlns:a16="http://schemas.microsoft.com/office/drawing/2014/main" id="{703DA98D-C709-4E23-9C9C-17B0A755D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082" y="2057400"/>
            <a:ext cx="4038600" cy="3199814"/>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205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1"/>
            <a:ext cx="6917269" cy="1676401"/>
          </a:xfrm>
        </p:spPr>
        <p:txBody>
          <a:bodyPr>
            <a:normAutofit/>
          </a:bodyPr>
          <a:lstStyle/>
          <a:p>
            <a:r>
              <a:rPr lang="en-US" sz="4400" dirty="0"/>
              <a:t>Form Requested to Begin Appeals Process</a:t>
            </a:r>
          </a:p>
        </p:txBody>
      </p:sp>
      <p:sp>
        <p:nvSpPr>
          <p:cNvPr id="3" name="Text Placeholder 2"/>
          <p:cNvSpPr>
            <a:spLocks noGrp="1"/>
          </p:cNvSpPr>
          <p:nvPr>
            <p:ph type="body" idx="1"/>
          </p:nvPr>
        </p:nvSpPr>
        <p:spPr>
          <a:xfrm>
            <a:off x="4192225" y="2065353"/>
            <a:ext cx="3506791" cy="381000"/>
          </a:xfrm>
        </p:spPr>
        <p:txBody>
          <a:bodyPr>
            <a:normAutofit lnSpcReduction="10000"/>
          </a:bodyPr>
          <a:lstStyle/>
          <a:p>
            <a:r>
              <a:rPr lang="en-US" sz="2000" i="1" dirty="0"/>
              <a:t>Authorization Form</a:t>
            </a:r>
          </a:p>
        </p:txBody>
      </p:sp>
      <p:sp>
        <p:nvSpPr>
          <p:cNvPr id="9" name="Slide Number Placeholder 8"/>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36</a:t>
            </a:fld>
            <a:endParaRPr lang="en-US">
              <a:solidFill>
                <a:prstClr val="black">
                  <a:lumMod val="65000"/>
                  <a:lumOff val="35000"/>
                </a:prstClr>
              </a:solidFill>
            </a:endParaRPr>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27360" y="2693631"/>
            <a:ext cx="2137642" cy="2816352"/>
          </a:xfrm>
          <a:ln>
            <a:solidFill>
              <a:schemeClr val="tx1"/>
            </a:solidFill>
          </a:ln>
          <a:effectLst>
            <a:outerShdw blurRad="50800" dist="38100" dir="2700000" algn="tl" rotWithShape="0">
              <a:prstClr val="black">
                <a:alpha val="40000"/>
              </a:prstClr>
            </a:outerShdw>
          </a:effectLst>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53001" y="2693631"/>
            <a:ext cx="2429961" cy="2816352"/>
          </a:xfrm>
          <a:ln>
            <a:solidFill>
              <a:schemeClr val="tx1"/>
            </a:solidFill>
          </a:ln>
          <a:effectLst>
            <a:outerShdw blurRad="50800" dist="38100" dir="2700000" algn="tl" rotWithShape="0">
              <a:prstClr val="black">
                <a:alpha val="40000"/>
              </a:prstClr>
            </a:outerShdw>
          </a:effectLst>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pic>
        <p:nvPicPr>
          <p:cNvPr id="15" name="Content Placeholder 6">
            <a:extLst>
              <a:ext uri="{FF2B5EF4-FFF2-40B4-BE49-F238E27FC236}">
                <a16:creationId xmlns:a16="http://schemas.microsoft.com/office/drawing/2014/main" id="{DD00B30A-23C3-469A-8467-4593CD6F9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961" y="2693631"/>
            <a:ext cx="2106261" cy="2816352"/>
          </a:xfrm>
          <a:prstGeom prst="rect">
            <a:avLst/>
          </a:prstGeom>
          <a:ln>
            <a:solidFill>
              <a:schemeClr val="tx1"/>
            </a:solidFill>
          </a:ln>
          <a:effectLst>
            <a:outerShdw blurRad="50800" dist="38100" dir="2700000" algn="tl" rotWithShape="0">
              <a:prstClr val="black">
                <a:alpha val="40000"/>
              </a:prstClr>
            </a:outerShdw>
          </a:effectLst>
        </p:spPr>
      </p:pic>
      <p:sp>
        <p:nvSpPr>
          <p:cNvPr id="17" name="Text Placeholder 2">
            <a:extLst>
              <a:ext uri="{FF2B5EF4-FFF2-40B4-BE49-F238E27FC236}">
                <a16:creationId xmlns:a16="http://schemas.microsoft.com/office/drawing/2014/main" id="{FD1BD196-9222-4382-B462-7AA25BA0271F}"/>
              </a:ext>
            </a:extLst>
          </p:cNvPr>
          <p:cNvSpPr txBox="1">
            <a:spLocks/>
          </p:cNvSpPr>
          <p:nvPr/>
        </p:nvSpPr>
        <p:spPr>
          <a:xfrm>
            <a:off x="1823969" y="5484089"/>
            <a:ext cx="2744424" cy="381000"/>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r>
              <a:rPr lang="en-US" sz="1400" dirty="0">
                <a:solidFill>
                  <a:prstClr val="black">
                    <a:lumMod val="50000"/>
                    <a:lumOff val="50000"/>
                  </a:prstClr>
                </a:solidFill>
                <a:latin typeface="Century Gothic"/>
              </a:rPr>
              <a:t>Page 1</a:t>
            </a:r>
          </a:p>
        </p:txBody>
      </p:sp>
      <p:sp>
        <p:nvSpPr>
          <p:cNvPr id="18" name="Text Placeholder 2">
            <a:extLst>
              <a:ext uri="{FF2B5EF4-FFF2-40B4-BE49-F238E27FC236}">
                <a16:creationId xmlns:a16="http://schemas.microsoft.com/office/drawing/2014/main" id="{4F22DD1B-29B3-454F-8A65-66A07F9F931E}"/>
              </a:ext>
            </a:extLst>
          </p:cNvPr>
          <p:cNvSpPr txBox="1">
            <a:spLocks/>
          </p:cNvSpPr>
          <p:nvPr/>
        </p:nvSpPr>
        <p:spPr>
          <a:xfrm>
            <a:off x="4795767" y="5484089"/>
            <a:ext cx="2744424" cy="381000"/>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r>
              <a:rPr lang="en-US" sz="1400" dirty="0">
                <a:solidFill>
                  <a:prstClr val="black">
                    <a:lumMod val="50000"/>
                    <a:lumOff val="50000"/>
                  </a:prstClr>
                </a:solidFill>
                <a:latin typeface="Century Gothic"/>
              </a:rPr>
              <a:t>Page 2</a:t>
            </a:r>
          </a:p>
        </p:txBody>
      </p:sp>
      <p:sp>
        <p:nvSpPr>
          <p:cNvPr id="19" name="Text Placeholder 2">
            <a:extLst>
              <a:ext uri="{FF2B5EF4-FFF2-40B4-BE49-F238E27FC236}">
                <a16:creationId xmlns:a16="http://schemas.microsoft.com/office/drawing/2014/main" id="{8AC96591-3EF8-48D0-B20A-0C468585ADBD}"/>
              </a:ext>
            </a:extLst>
          </p:cNvPr>
          <p:cNvSpPr txBox="1">
            <a:spLocks/>
          </p:cNvSpPr>
          <p:nvPr/>
        </p:nvSpPr>
        <p:spPr>
          <a:xfrm>
            <a:off x="7790690" y="5484090"/>
            <a:ext cx="2744424" cy="698835"/>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r>
              <a:rPr lang="en-US" sz="1400" dirty="0">
                <a:solidFill>
                  <a:prstClr val="black">
                    <a:lumMod val="50000"/>
                    <a:lumOff val="50000"/>
                  </a:prstClr>
                </a:solidFill>
                <a:latin typeface="Century Gothic"/>
              </a:rPr>
              <a:t>Page 3</a:t>
            </a:r>
          </a:p>
          <a:p>
            <a:r>
              <a:rPr lang="en-US" sz="1200" dirty="0">
                <a:solidFill>
                  <a:prstClr val="black">
                    <a:lumMod val="50000"/>
                    <a:lumOff val="50000"/>
                  </a:prstClr>
                </a:solidFill>
                <a:latin typeface="Century Gothic"/>
              </a:rPr>
              <a:t>(Signature Page)</a:t>
            </a:r>
          </a:p>
        </p:txBody>
      </p:sp>
    </p:spTree>
    <p:extLst>
      <p:ext uri="{BB962C8B-B14F-4D97-AF65-F5344CB8AC3E}">
        <p14:creationId xmlns:p14="http://schemas.microsoft.com/office/powerpoint/2010/main" val="3827206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1"/>
            <a:ext cx="6841068" cy="1600201"/>
          </a:xfrm>
        </p:spPr>
        <p:txBody>
          <a:bodyPr>
            <a:normAutofit/>
          </a:bodyPr>
          <a:lstStyle/>
          <a:p>
            <a:r>
              <a:rPr lang="en-US" sz="4400" dirty="0"/>
              <a:t>Review of Records and Research</a:t>
            </a:r>
          </a:p>
        </p:txBody>
      </p:sp>
      <p:sp>
        <p:nvSpPr>
          <p:cNvPr id="3" name="Content Placeholder 2"/>
          <p:cNvSpPr>
            <a:spLocks noGrp="1"/>
          </p:cNvSpPr>
          <p:nvPr>
            <p:ph idx="1"/>
          </p:nvPr>
        </p:nvSpPr>
        <p:spPr>
          <a:xfrm>
            <a:off x="2286000" y="1905001"/>
            <a:ext cx="7696200" cy="4221163"/>
          </a:xfrm>
        </p:spPr>
        <p:txBody>
          <a:bodyPr>
            <a:normAutofit/>
          </a:bodyPr>
          <a:lstStyle/>
          <a:p>
            <a:r>
              <a:rPr lang="en-US" dirty="0"/>
              <a:t>Once Medical records are received from the insurer:</a:t>
            </a:r>
          </a:p>
          <a:p>
            <a:pPr marL="0" indent="0">
              <a:buNone/>
            </a:pPr>
            <a:endParaRPr lang="en-US" dirty="0"/>
          </a:p>
          <a:p>
            <a:pPr lvl="1"/>
            <a:r>
              <a:rPr lang="en-US" dirty="0"/>
              <a:t>The policy is reviewed along with any other pertinent documents received;</a:t>
            </a:r>
          </a:p>
          <a:p>
            <a:pPr lvl="1"/>
            <a:r>
              <a:rPr lang="en-US" dirty="0"/>
              <a:t>Feedback is requested from DHCF staff, i.e. dentist, pharmacists, etc. and Clinical Subcommittee members;</a:t>
            </a:r>
          </a:p>
          <a:p>
            <a:pPr lvl="1"/>
            <a:r>
              <a:rPr lang="en-US" dirty="0"/>
              <a:t>Internet research is performed in support of the member’s case to be included in the external review, i.e., material found in Up-to-Date, medical journal publications, etc.; and</a:t>
            </a:r>
          </a:p>
          <a:p>
            <a:pPr lvl="1"/>
            <a:r>
              <a:rPr lang="en-US" dirty="0"/>
              <a:t>Medical records are requested from present and past treating providers to provide complete medical history to the external reviewers.</a:t>
            </a:r>
          </a:p>
          <a:p>
            <a:endParaRPr lang="en-US" dirty="0"/>
          </a:p>
          <a:p>
            <a:endParaRPr lang="en-US" dirty="0"/>
          </a:p>
        </p:txBody>
      </p:sp>
      <p:sp>
        <p:nvSpPr>
          <p:cNvPr id="4" name="Slide Number Placeholder 3"/>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37</a:t>
            </a:fld>
            <a:endParaRPr lang="en-US">
              <a:solidFill>
                <a:prstClr val="black">
                  <a:lumMod val="65000"/>
                  <a:lumOff val="35000"/>
                </a:prstClr>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3556186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2C64-0C01-472C-AE3C-97E66B25CBF8}"/>
              </a:ext>
            </a:extLst>
          </p:cNvPr>
          <p:cNvSpPr>
            <a:spLocks noGrp="1"/>
          </p:cNvSpPr>
          <p:nvPr>
            <p:ph type="title"/>
          </p:nvPr>
        </p:nvSpPr>
        <p:spPr/>
        <p:txBody>
          <a:bodyPr/>
          <a:lstStyle/>
          <a:p>
            <a:r>
              <a:rPr lang="en-US" dirty="0"/>
              <a:t>Mental Health Appeals</a:t>
            </a:r>
          </a:p>
        </p:txBody>
      </p:sp>
      <p:graphicFrame>
        <p:nvGraphicFramePr>
          <p:cNvPr id="5" name="Table 5">
            <a:extLst>
              <a:ext uri="{FF2B5EF4-FFF2-40B4-BE49-F238E27FC236}">
                <a16:creationId xmlns:a16="http://schemas.microsoft.com/office/drawing/2014/main" id="{D7FE1EEB-3444-4BC4-992D-85210AE09879}"/>
              </a:ext>
            </a:extLst>
          </p:cNvPr>
          <p:cNvGraphicFramePr>
            <a:graphicFrameLocks noGrp="1"/>
          </p:cNvGraphicFramePr>
          <p:nvPr>
            <p:ph idx="1"/>
          </p:nvPr>
        </p:nvGraphicFramePr>
        <p:xfrm>
          <a:off x="1714500" y="2004533"/>
          <a:ext cx="8763000" cy="4009065"/>
        </p:xfrm>
        <a:graphic>
          <a:graphicData uri="http://schemas.openxmlformats.org/drawingml/2006/table">
            <a:tbl>
              <a:tblPr firstRow="1" bandRow="1">
                <a:tableStyleId>{284E427A-3D55-4303-BF80-6455036E1DE7}</a:tableStyleId>
              </a:tblPr>
              <a:tblGrid>
                <a:gridCol w="1184190">
                  <a:extLst>
                    <a:ext uri="{9D8B030D-6E8A-4147-A177-3AD203B41FA5}">
                      <a16:colId xmlns:a16="http://schemas.microsoft.com/office/drawing/2014/main" val="4230901860"/>
                    </a:ext>
                  </a:extLst>
                </a:gridCol>
                <a:gridCol w="1493394">
                  <a:extLst>
                    <a:ext uri="{9D8B030D-6E8A-4147-A177-3AD203B41FA5}">
                      <a16:colId xmlns:a16="http://schemas.microsoft.com/office/drawing/2014/main" val="2771580585"/>
                    </a:ext>
                  </a:extLst>
                </a:gridCol>
                <a:gridCol w="1822335">
                  <a:extLst>
                    <a:ext uri="{9D8B030D-6E8A-4147-A177-3AD203B41FA5}">
                      <a16:colId xmlns:a16="http://schemas.microsoft.com/office/drawing/2014/main" val="4024338356"/>
                    </a:ext>
                  </a:extLst>
                </a:gridCol>
                <a:gridCol w="1215081">
                  <a:extLst>
                    <a:ext uri="{9D8B030D-6E8A-4147-A177-3AD203B41FA5}">
                      <a16:colId xmlns:a16="http://schemas.microsoft.com/office/drawing/2014/main" val="3533999002"/>
                    </a:ext>
                  </a:extLst>
                </a:gridCol>
                <a:gridCol w="1295400">
                  <a:extLst>
                    <a:ext uri="{9D8B030D-6E8A-4147-A177-3AD203B41FA5}">
                      <a16:colId xmlns:a16="http://schemas.microsoft.com/office/drawing/2014/main" val="3255792137"/>
                    </a:ext>
                  </a:extLst>
                </a:gridCol>
                <a:gridCol w="1752600">
                  <a:extLst>
                    <a:ext uri="{9D8B030D-6E8A-4147-A177-3AD203B41FA5}">
                      <a16:colId xmlns:a16="http://schemas.microsoft.com/office/drawing/2014/main" val="2514010188"/>
                    </a:ext>
                  </a:extLst>
                </a:gridCol>
              </a:tblGrid>
              <a:tr h="383065">
                <a:tc gridSpan="6">
                  <a:txBody>
                    <a:bodyPr/>
                    <a:lstStyle/>
                    <a:p>
                      <a:pPr algn="ctr"/>
                      <a:r>
                        <a:rPr lang="en-US" dirty="0"/>
                        <a:t>Types of Appeals</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62604111"/>
                  </a:ext>
                </a:extLst>
              </a:tr>
              <a:tr h="944545">
                <a:tc>
                  <a:txBody>
                    <a:bodyPr/>
                    <a:lstStyle/>
                    <a:p>
                      <a:r>
                        <a:rPr lang="en-US" dirty="0"/>
                        <a:t>In-Patient Services</a:t>
                      </a:r>
                    </a:p>
                  </a:txBody>
                  <a:tcPr/>
                </a:tc>
                <a:tc>
                  <a:txBody>
                    <a:bodyPr/>
                    <a:lstStyle/>
                    <a:p>
                      <a:r>
                        <a:rPr lang="en-US" dirty="0"/>
                        <a:t>Out-Patient Services</a:t>
                      </a:r>
                    </a:p>
                  </a:txBody>
                  <a:tcPr/>
                </a:tc>
                <a:tc>
                  <a:txBody>
                    <a:bodyPr/>
                    <a:lstStyle/>
                    <a:p>
                      <a:r>
                        <a:rPr lang="en-US" dirty="0"/>
                        <a:t>Partial Hospitalization</a:t>
                      </a:r>
                    </a:p>
                  </a:txBody>
                  <a:tcPr/>
                </a:tc>
                <a:tc>
                  <a:txBody>
                    <a:bodyPr/>
                    <a:lstStyle/>
                    <a:p>
                      <a:r>
                        <a:rPr lang="en-US" dirty="0"/>
                        <a:t>Substance Abuse</a:t>
                      </a:r>
                    </a:p>
                  </a:txBody>
                  <a:tcPr/>
                </a:tc>
                <a:tc>
                  <a:txBody>
                    <a:bodyPr/>
                    <a:lstStyle/>
                    <a:p>
                      <a:r>
                        <a:rPr lang="en-US" dirty="0"/>
                        <a:t>Eating Disorders</a:t>
                      </a:r>
                    </a:p>
                  </a:txBody>
                  <a:tcPr/>
                </a:tc>
                <a:tc>
                  <a:txBody>
                    <a:bodyPr/>
                    <a:lstStyle/>
                    <a:p>
                      <a:r>
                        <a:rPr lang="en-US" dirty="0"/>
                        <a:t>Undetermined</a:t>
                      </a:r>
                    </a:p>
                  </a:txBody>
                  <a:tcPr/>
                </a:tc>
                <a:extLst>
                  <a:ext uri="{0D108BD9-81ED-4DB2-BD59-A6C34878D82A}">
                    <a16:rowId xmlns:a16="http://schemas.microsoft.com/office/drawing/2014/main" val="3944755653"/>
                  </a:ext>
                </a:extLst>
              </a:tr>
              <a:tr h="383065">
                <a:tc>
                  <a:txBody>
                    <a:bodyPr/>
                    <a:lstStyle/>
                    <a:p>
                      <a:r>
                        <a:rPr lang="en-US" dirty="0"/>
                        <a:t>14</a:t>
                      </a:r>
                    </a:p>
                  </a:txBody>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extLst>
                  <a:ext uri="{0D108BD9-81ED-4DB2-BD59-A6C34878D82A}">
                    <a16:rowId xmlns:a16="http://schemas.microsoft.com/office/drawing/2014/main" val="3626814569"/>
                  </a:ext>
                </a:extLst>
              </a:tr>
              <a:tr h="383065">
                <a:tc>
                  <a:txBody>
                    <a:bodyPr/>
                    <a:lstStyle/>
                    <a:p>
                      <a:endParaRPr lang="en-US" dirty="0"/>
                    </a:p>
                  </a:txBody>
                  <a:tcPr>
                    <a:solidFill>
                      <a:schemeClr val="bg2">
                        <a:lumMod val="10000"/>
                        <a:alpha val="40000"/>
                      </a:schemeClr>
                    </a:solidFill>
                  </a:tcPr>
                </a:tc>
                <a:tc>
                  <a:txBody>
                    <a:bodyPr/>
                    <a:lstStyle/>
                    <a:p>
                      <a:r>
                        <a:rPr lang="en-US" dirty="0"/>
                        <a:t>17</a:t>
                      </a:r>
                    </a:p>
                  </a:txBody>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extLst>
                  <a:ext uri="{0D108BD9-81ED-4DB2-BD59-A6C34878D82A}">
                    <a16:rowId xmlns:a16="http://schemas.microsoft.com/office/drawing/2014/main" val="2176206158"/>
                  </a:ext>
                </a:extLst>
              </a:tr>
              <a:tr h="383065">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r>
                        <a:rPr lang="en-US" dirty="0"/>
                        <a:t>2</a:t>
                      </a:r>
                    </a:p>
                  </a:txBody>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extLst>
                  <a:ext uri="{0D108BD9-81ED-4DB2-BD59-A6C34878D82A}">
                    <a16:rowId xmlns:a16="http://schemas.microsoft.com/office/drawing/2014/main" val="907413133"/>
                  </a:ext>
                </a:extLst>
              </a:tr>
              <a:tr h="383065">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r>
                        <a:rPr lang="en-US" dirty="0"/>
                        <a:t>2</a:t>
                      </a:r>
                    </a:p>
                  </a:txBody>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extLst>
                  <a:ext uri="{0D108BD9-81ED-4DB2-BD59-A6C34878D82A}">
                    <a16:rowId xmlns:a16="http://schemas.microsoft.com/office/drawing/2014/main" val="1339081464"/>
                  </a:ext>
                </a:extLst>
              </a:tr>
              <a:tr h="383065">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endParaRPr lang="en-US" dirty="0"/>
                    </a:p>
                  </a:txBody>
                  <a:tcPr>
                    <a:solidFill>
                      <a:schemeClr val="bg2">
                        <a:lumMod val="10000"/>
                      </a:schemeClr>
                    </a:solidFill>
                  </a:tcPr>
                </a:tc>
                <a:tc>
                  <a:txBody>
                    <a:bodyPr/>
                    <a:lstStyle/>
                    <a:p>
                      <a:r>
                        <a:rPr lang="en-US" dirty="0"/>
                        <a:t>1</a:t>
                      </a:r>
                    </a:p>
                  </a:txBody>
                  <a:tcPr/>
                </a:tc>
                <a:tc>
                  <a:txBody>
                    <a:bodyPr/>
                    <a:lstStyle/>
                    <a:p>
                      <a:endParaRPr lang="en-US" dirty="0"/>
                    </a:p>
                  </a:txBody>
                  <a:tcPr>
                    <a:solidFill>
                      <a:schemeClr val="bg2">
                        <a:lumMod val="10000"/>
                      </a:schemeClr>
                    </a:solidFill>
                  </a:tcPr>
                </a:tc>
                <a:extLst>
                  <a:ext uri="{0D108BD9-81ED-4DB2-BD59-A6C34878D82A}">
                    <a16:rowId xmlns:a16="http://schemas.microsoft.com/office/drawing/2014/main" val="3337068261"/>
                  </a:ext>
                </a:extLst>
              </a:tr>
              <a:tr h="383065">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endParaRPr lang="en-US" dirty="0"/>
                    </a:p>
                  </a:txBody>
                  <a:tcPr>
                    <a:solidFill>
                      <a:schemeClr val="bg2">
                        <a:lumMod val="10000"/>
                        <a:alpha val="40000"/>
                      </a:schemeClr>
                    </a:solidFill>
                  </a:tcPr>
                </a:tc>
                <a:tc>
                  <a:txBody>
                    <a:bodyPr/>
                    <a:lstStyle/>
                    <a:p>
                      <a:r>
                        <a:rPr lang="en-US" dirty="0"/>
                        <a:t>23</a:t>
                      </a:r>
                    </a:p>
                  </a:txBody>
                  <a:tcPr/>
                </a:tc>
                <a:extLst>
                  <a:ext uri="{0D108BD9-81ED-4DB2-BD59-A6C34878D82A}">
                    <a16:rowId xmlns:a16="http://schemas.microsoft.com/office/drawing/2014/main" val="1785918346"/>
                  </a:ext>
                </a:extLst>
              </a:tr>
              <a:tr h="383065">
                <a:tc>
                  <a:txBody>
                    <a:bodyPr/>
                    <a:lstStyle/>
                    <a:p>
                      <a:r>
                        <a:rPr lang="en-US" b="1" dirty="0"/>
                        <a:t>TOTAL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59</a:t>
                      </a:r>
                    </a:p>
                  </a:txBody>
                  <a:tcPr/>
                </a:tc>
                <a:extLst>
                  <a:ext uri="{0D108BD9-81ED-4DB2-BD59-A6C34878D82A}">
                    <a16:rowId xmlns:a16="http://schemas.microsoft.com/office/drawing/2014/main" val="3670576669"/>
                  </a:ext>
                </a:extLst>
              </a:tr>
            </a:tbl>
          </a:graphicData>
        </a:graphic>
      </p:graphicFrame>
      <p:sp>
        <p:nvSpPr>
          <p:cNvPr id="4" name="Slide Number Placeholder 3">
            <a:extLst>
              <a:ext uri="{FF2B5EF4-FFF2-40B4-BE49-F238E27FC236}">
                <a16:creationId xmlns:a16="http://schemas.microsoft.com/office/drawing/2014/main" id="{D3D8CD1B-44B1-4903-A15D-D35755CE91C0}"/>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38</a:t>
            </a:fld>
            <a:endParaRPr lang="en-US">
              <a:solidFill>
                <a:prstClr val="black">
                  <a:lumMod val="65000"/>
                  <a:lumOff val="35000"/>
                </a:prstClr>
              </a:solidFill>
            </a:endParaRPr>
          </a:p>
        </p:txBody>
      </p:sp>
    </p:spTree>
    <p:extLst>
      <p:ext uri="{BB962C8B-B14F-4D97-AF65-F5344CB8AC3E}">
        <p14:creationId xmlns:p14="http://schemas.microsoft.com/office/powerpoint/2010/main" val="3270004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187A-6602-4426-8640-ACBFA49B4F7C}"/>
              </a:ext>
            </a:extLst>
          </p:cNvPr>
          <p:cNvSpPr>
            <a:spLocks noGrp="1"/>
          </p:cNvSpPr>
          <p:nvPr>
            <p:ph type="title"/>
          </p:nvPr>
        </p:nvSpPr>
        <p:spPr/>
        <p:txBody>
          <a:bodyPr/>
          <a:lstStyle/>
          <a:p>
            <a:r>
              <a:rPr lang="en-US" dirty="0"/>
              <a:t>Mental Health Appeals</a:t>
            </a:r>
          </a:p>
        </p:txBody>
      </p:sp>
      <p:sp>
        <p:nvSpPr>
          <p:cNvPr id="4" name="Slide Number Placeholder 3">
            <a:extLst>
              <a:ext uri="{FF2B5EF4-FFF2-40B4-BE49-F238E27FC236}">
                <a16:creationId xmlns:a16="http://schemas.microsoft.com/office/drawing/2014/main" id="{90D6CA4B-E225-46C3-85F6-FE31CBB085CF}"/>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39</a:t>
            </a:fld>
            <a:endParaRPr lang="en-US">
              <a:solidFill>
                <a:prstClr val="black">
                  <a:lumMod val="65000"/>
                  <a:lumOff val="35000"/>
                </a:prstClr>
              </a:solidFill>
            </a:endParaRPr>
          </a:p>
        </p:txBody>
      </p:sp>
      <p:graphicFrame>
        <p:nvGraphicFramePr>
          <p:cNvPr id="5" name="Content Placeholder 4">
            <a:extLst>
              <a:ext uri="{FF2B5EF4-FFF2-40B4-BE49-F238E27FC236}">
                <a16:creationId xmlns:a16="http://schemas.microsoft.com/office/drawing/2014/main" id="{C12A7EBF-80C2-444C-932B-66DCF700CB95}"/>
              </a:ext>
            </a:extLst>
          </p:cNvPr>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77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F357-0A85-4858-9ABD-CBC789D34D24}"/>
              </a:ext>
            </a:extLst>
          </p:cNvPr>
          <p:cNvSpPr>
            <a:spLocks noGrp="1"/>
          </p:cNvSpPr>
          <p:nvPr>
            <p:ph type="title"/>
          </p:nvPr>
        </p:nvSpPr>
        <p:spPr/>
        <p:txBody>
          <a:bodyPr>
            <a:normAutofit/>
          </a:bodyPr>
          <a:lstStyle/>
          <a:p>
            <a:r>
              <a:rPr lang="en-US" sz="4400" dirty="0"/>
              <a:t>1992</a:t>
            </a:r>
          </a:p>
        </p:txBody>
      </p:sp>
      <p:sp>
        <p:nvSpPr>
          <p:cNvPr id="3" name="Content Placeholder 2">
            <a:extLst>
              <a:ext uri="{FF2B5EF4-FFF2-40B4-BE49-F238E27FC236}">
                <a16:creationId xmlns:a16="http://schemas.microsoft.com/office/drawing/2014/main" id="{A9CB9248-F7A9-492C-AB41-12CB6331FAD8}"/>
              </a:ext>
            </a:extLst>
          </p:cNvPr>
          <p:cNvSpPr>
            <a:spLocks noGrp="1"/>
          </p:cNvSpPr>
          <p:nvPr>
            <p:ph idx="1"/>
          </p:nvPr>
        </p:nvSpPr>
        <p:spPr/>
        <p:txBody>
          <a:bodyPr>
            <a:normAutofit/>
          </a:bodyPr>
          <a:lstStyle/>
          <a:p>
            <a:r>
              <a:rPr lang="en-US" sz="3200" dirty="0"/>
              <a:t>NAMI membership appeared at the U.S. Capital with 1.5 million petitions calling for mental health parity.</a:t>
            </a:r>
          </a:p>
          <a:p>
            <a:pPr marL="0" indent="0">
              <a:buNone/>
            </a:pPr>
            <a:endParaRPr lang="en-US" sz="3200" dirty="0"/>
          </a:p>
          <a:p>
            <a:r>
              <a:rPr lang="en-US" sz="3200" dirty="0"/>
              <a:t>Senator Pete Domenici (R-NM), a NAMIDC Member at the time, introduced the first federal mental illness parity bill. </a:t>
            </a:r>
          </a:p>
        </p:txBody>
      </p:sp>
      <p:pic>
        <p:nvPicPr>
          <p:cNvPr id="4" name="Picture 3">
            <a:extLst>
              <a:ext uri="{FF2B5EF4-FFF2-40B4-BE49-F238E27FC236}">
                <a16:creationId xmlns:a16="http://schemas.microsoft.com/office/drawing/2014/main" id="{F287FDE9-42B9-431C-ADD7-CF9F4607AF83}"/>
              </a:ext>
            </a:extLst>
          </p:cNvPr>
          <p:cNvPicPr>
            <a:picLocks noChangeAspect="1"/>
          </p:cNvPicPr>
          <p:nvPr/>
        </p:nvPicPr>
        <p:blipFill>
          <a:blip r:embed="rId2"/>
          <a:stretch>
            <a:fillRect/>
          </a:stretch>
        </p:blipFill>
        <p:spPr>
          <a:xfrm>
            <a:off x="8855050" y="-7711"/>
            <a:ext cx="3001895" cy="1035617"/>
          </a:xfrm>
          <a:prstGeom prst="rect">
            <a:avLst/>
          </a:prstGeom>
        </p:spPr>
      </p:pic>
    </p:spTree>
    <p:extLst>
      <p:ext uri="{BB962C8B-B14F-4D97-AF65-F5344CB8AC3E}">
        <p14:creationId xmlns:p14="http://schemas.microsoft.com/office/powerpoint/2010/main" val="3820089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E11D-5281-492B-B501-5413ECF405B6}"/>
              </a:ext>
            </a:extLst>
          </p:cNvPr>
          <p:cNvSpPr>
            <a:spLocks noGrp="1"/>
          </p:cNvSpPr>
          <p:nvPr>
            <p:ph type="title"/>
          </p:nvPr>
        </p:nvSpPr>
        <p:spPr>
          <a:xfrm>
            <a:off x="1981200" y="-609600"/>
            <a:ext cx="8086078" cy="1752600"/>
          </a:xfrm>
        </p:spPr>
        <p:txBody>
          <a:bodyPr/>
          <a:lstStyle/>
          <a:p>
            <a:r>
              <a:rPr lang="en-US" dirty="0"/>
              <a:t>Mental Health Appeals Outcomes</a:t>
            </a:r>
          </a:p>
        </p:txBody>
      </p:sp>
      <p:graphicFrame>
        <p:nvGraphicFramePr>
          <p:cNvPr id="5" name="Table 5">
            <a:extLst>
              <a:ext uri="{FF2B5EF4-FFF2-40B4-BE49-F238E27FC236}">
                <a16:creationId xmlns:a16="http://schemas.microsoft.com/office/drawing/2014/main" id="{82642194-7013-4922-93DB-8950A4058AC0}"/>
              </a:ext>
            </a:extLst>
          </p:cNvPr>
          <p:cNvGraphicFramePr>
            <a:graphicFrameLocks noGrp="1"/>
          </p:cNvGraphicFramePr>
          <p:nvPr>
            <p:ph idx="1"/>
          </p:nvPr>
        </p:nvGraphicFramePr>
        <p:xfrm>
          <a:off x="2269864" y="1143002"/>
          <a:ext cx="7797414" cy="5531253"/>
        </p:xfrm>
        <a:graphic>
          <a:graphicData uri="http://schemas.openxmlformats.org/drawingml/2006/table">
            <a:tbl>
              <a:tblPr firstRow="1" bandRow="1">
                <a:tableStyleId>{10A1B5D5-9B99-4C35-A422-299274C87663}</a:tableStyleId>
              </a:tblPr>
              <a:tblGrid>
                <a:gridCol w="4873382">
                  <a:extLst>
                    <a:ext uri="{9D8B030D-6E8A-4147-A177-3AD203B41FA5}">
                      <a16:colId xmlns:a16="http://schemas.microsoft.com/office/drawing/2014/main" val="889173797"/>
                    </a:ext>
                  </a:extLst>
                </a:gridCol>
                <a:gridCol w="2924032">
                  <a:extLst>
                    <a:ext uri="{9D8B030D-6E8A-4147-A177-3AD203B41FA5}">
                      <a16:colId xmlns:a16="http://schemas.microsoft.com/office/drawing/2014/main" val="898240475"/>
                    </a:ext>
                  </a:extLst>
                </a:gridCol>
              </a:tblGrid>
              <a:tr h="333385">
                <a:tc gridSpan="2">
                  <a:txBody>
                    <a:bodyPr/>
                    <a:lstStyle/>
                    <a:p>
                      <a:pPr algn="ctr"/>
                      <a:r>
                        <a:rPr lang="en-US" dirty="0"/>
                        <a:t>Outcome of Appeal</a:t>
                      </a:r>
                    </a:p>
                  </a:txBody>
                  <a:tcPr/>
                </a:tc>
                <a:tc hMerge="1">
                  <a:txBody>
                    <a:bodyPr/>
                    <a:lstStyle/>
                    <a:p>
                      <a:endParaRPr lang="en-US" dirty="0"/>
                    </a:p>
                  </a:txBody>
                  <a:tcPr/>
                </a:tc>
                <a:extLst>
                  <a:ext uri="{0D108BD9-81ED-4DB2-BD59-A6C34878D82A}">
                    <a16:rowId xmlns:a16="http://schemas.microsoft.com/office/drawing/2014/main" val="2733545173"/>
                  </a:ext>
                </a:extLst>
              </a:tr>
              <a:tr h="249923">
                <a:tc>
                  <a:txBody>
                    <a:bodyPr/>
                    <a:lstStyle/>
                    <a:p>
                      <a:r>
                        <a:rPr lang="en-US" sz="1000" dirty="0"/>
                        <a:t>Adjusted</a:t>
                      </a:r>
                    </a:p>
                  </a:txBody>
                  <a:tcPr/>
                </a:tc>
                <a:tc>
                  <a:txBody>
                    <a:bodyPr/>
                    <a:lstStyle/>
                    <a:p>
                      <a:r>
                        <a:rPr lang="en-US" sz="1000" dirty="0"/>
                        <a:t>2</a:t>
                      </a:r>
                    </a:p>
                  </a:txBody>
                  <a:tcPr/>
                </a:tc>
                <a:extLst>
                  <a:ext uri="{0D108BD9-81ED-4DB2-BD59-A6C34878D82A}">
                    <a16:rowId xmlns:a16="http://schemas.microsoft.com/office/drawing/2014/main" val="20861153"/>
                  </a:ext>
                </a:extLst>
              </a:tr>
              <a:tr h="276894">
                <a:tc>
                  <a:txBody>
                    <a:bodyPr/>
                    <a:lstStyle/>
                    <a:p>
                      <a:r>
                        <a:rPr lang="en-US" sz="1000" dirty="0"/>
                        <a:t>Consumer Unresponsive</a:t>
                      </a:r>
                    </a:p>
                  </a:txBody>
                  <a:tcPr/>
                </a:tc>
                <a:tc>
                  <a:txBody>
                    <a:bodyPr/>
                    <a:lstStyle/>
                    <a:p>
                      <a:r>
                        <a:rPr lang="en-US" sz="1000" dirty="0"/>
                        <a:t>2</a:t>
                      </a:r>
                    </a:p>
                  </a:txBody>
                  <a:tcPr/>
                </a:tc>
                <a:extLst>
                  <a:ext uri="{0D108BD9-81ED-4DB2-BD59-A6C34878D82A}">
                    <a16:rowId xmlns:a16="http://schemas.microsoft.com/office/drawing/2014/main" val="2617114014"/>
                  </a:ext>
                </a:extLst>
              </a:tr>
              <a:tr h="249923">
                <a:tc>
                  <a:txBody>
                    <a:bodyPr/>
                    <a:lstStyle/>
                    <a:p>
                      <a:r>
                        <a:rPr lang="en-US" sz="1000" dirty="0"/>
                        <a:t>Overturned</a:t>
                      </a:r>
                    </a:p>
                  </a:txBody>
                  <a:tcPr/>
                </a:tc>
                <a:tc>
                  <a:txBody>
                    <a:bodyPr/>
                    <a:lstStyle/>
                    <a:p>
                      <a:r>
                        <a:rPr lang="en-US" sz="1000" dirty="0"/>
                        <a:t>6</a:t>
                      </a:r>
                    </a:p>
                  </a:txBody>
                  <a:tcPr/>
                </a:tc>
                <a:extLst>
                  <a:ext uri="{0D108BD9-81ED-4DB2-BD59-A6C34878D82A}">
                    <a16:rowId xmlns:a16="http://schemas.microsoft.com/office/drawing/2014/main" val="1113361305"/>
                  </a:ext>
                </a:extLst>
              </a:tr>
              <a:tr h="276894">
                <a:tc>
                  <a:txBody>
                    <a:bodyPr/>
                    <a:lstStyle/>
                    <a:p>
                      <a:r>
                        <a:rPr lang="en-US" sz="1000" dirty="0"/>
                        <a:t>Partial Payment</a:t>
                      </a:r>
                    </a:p>
                  </a:txBody>
                  <a:tcPr/>
                </a:tc>
                <a:tc>
                  <a:txBody>
                    <a:bodyPr/>
                    <a:lstStyle/>
                    <a:p>
                      <a:r>
                        <a:rPr lang="en-US" sz="1000" dirty="0"/>
                        <a:t>5</a:t>
                      </a:r>
                    </a:p>
                  </a:txBody>
                  <a:tcPr/>
                </a:tc>
                <a:extLst>
                  <a:ext uri="{0D108BD9-81ED-4DB2-BD59-A6C34878D82A}">
                    <a16:rowId xmlns:a16="http://schemas.microsoft.com/office/drawing/2014/main" val="26268528"/>
                  </a:ext>
                </a:extLst>
              </a:tr>
              <a:tr h="276894">
                <a:tc>
                  <a:txBody>
                    <a:bodyPr/>
                    <a:lstStyle/>
                    <a:p>
                      <a:r>
                        <a:rPr lang="en-US" sz="1000" dirty="0"/>
                        <a:t>Partial Overturned</a:t>
                      </a:r>
                    </a:p>
                  </a:txBody>
                  <a:tcPr/>
                </a:tc>
                <a:tc>
                  <a:txBody>
                    <a:bodyPr/>
                    <a:lstStyle/>
                    <a:p>
                      <a:r>
                        <a:rPr lang="en-US" sz="1000" dirty="0"/>
                        <a:t>1</a:t>
                      </a:r>
                    </a:p>
                  </a:txBody>
                  <a:tcPr/>
                </a:tc>
                <a:extLst>
                  <a:ext uri="{0D108BD9-81ED-4DB2-BD59-A6C34878D82A}">
                    <a16:rowId xmlns:a16="http://schemas.microsoft.com/office/drawing/2014/main" val="3102185796"/>
                  </a:ext>
                </a:extLst>
              </a:tr>
              <a:tr h="249923">
                <a:tc>
                  <a:txBody>
                    <a:bodyPr/>
                    <a:lstStyle/>
                    <a:p>
                      <a:r>
                        <a:rPr lang="en-US" sz="1000" dirty="0"/>
                        <a:t>Pending</a:t>
                      </a:r>
                    </a:p>
                  </a:txBody>
                  <a:tcPr/>
                </a:tc>
                <a:tc>
                  <a:txBody>
                    <a:bodyPr/>
                    <a:lstStyle/>
                    <a:p>
                      <a:r>
                        <a:rPr lang="en-US" sz="1000" dirty="0"/>
                        <a:t>10</a:t>
                      </a:r>
                    </a:p>
                  </a:txBody>
                  <a:tcPr/>
                </a:tc>
                <a:extLst>
                  <a:ext uri="{0D108BD9-81ED-4DB2-BD59-A6C34878D82A}">
                    <a16:rowId xmlns:a16="http://schemas.microsoft.com/office/drawing/2014/main" val="1452338483"/>
                  </a:ext>
                </a:extLst>
              </a:tr>
              <a:tr h="276894">
                <a:tc>
                  <a:txBody>
                    <a:bodyPr/>
                    <a:lstStyle/>
                    <a:p>
                      <a:r>
                        <a:rPr lang="en-US" sz="1000" dirty="0"/>
                        <a:t>Referred to DISB</a:t>
                      </a:r>
                    </a:p>
                  </a:txBody>
                  <a:tcPr/>
                </a:tc>
                <a:tc>
                  <a:txBody>
                    <a:bodyPr/>
                    <a:lstStyle/>
                    <a:p>
                      <a:r>
                        <a:rPr lang="en-US" sz="1000" dirty="0"/>
                        <a:t>3</a:t>
                      </a:r>
                    </a:p>
                  </a:txBody>
                  <a:tcPr/>
                </a:tc>
                <a:extLst>
                  <a:ext uri="{0D108BD9-81ED-4DB2-BD59-A6C34878D82A}">
                    <a16:rowId xmlns:a16="http://schemas.microsoft.com/office/drawing/2014/main" val="4084323320"/>
                  </a:ext>
                </a:extLst>
              </a:tr>
              <a:tr h="276894">
                <a:tc>
                  <a:txBody>
                    <a:bodyPr/>
                    <a:lstStyle/>
                    <a:p>
                      <a:r>
                        <a:rPr lang="en-US" sz="1000" dirty="0"/>
                        <a:t>Referred to Other</a:t>
                      </a:r>
                    </a:p>
                  </a:txBody>
                  <a:tcPr/>
                </a:tc>
                <a:tc>
                  <a:txBody>
                    <a:bodyPr/>
                    <a:lstStyle/>
                    <a:p>
                      <a:r>
                        <a:rPr lang="en-US" sz="1000" dirty="0"/>
                        <a:t>1</a:t>
                      </a:r>
                    </a:p>
                  </a:txBody>
                  <a:tcPr/>
                </a:tc>
                <a:extLst>
                  <a:ext uri="{0D108BD9-81ED-4DB2-BD59-A6C34878D82A}">
                    <a16:rowId xmlns:a16="http://schemas.microsoft.com/office/drawing/2014/main" val="1695795204"/>
                  </a:ext>
                </a:extLst>
              </a:tr>
              <a:tr h="276894">
                <a:tc>
                  <a:txBody>
                    <a:bodyPr/>
                    <a:lstStyle/>
                    <a:p>
                      <a:r>
                        <a:rPr lang="en-US" sz="1000" dirty="0"/>
                        <a:t>Referred Out-of-State</a:t>
                      </a:r>
                    </a:p>
                  </a:txBody>
                  <a:tcPr/>
                </a:tc>
                <a:tc>
                  <a:txBody>
                    <a:bodyPr/>
                    <a:lstStyle/>
                    <a:p>
                      <a:r>
                        <a:rPr lang="en-US" sz="1000" dirty="0"/>
                        <a:t>2</a:t>
                      </a:r>
                    </a:p>
                  </a:txBody>
                  <a:tcPr/>
                </a:tc>
                <a:extLst>
                  <a:ext uri="{0D108BD9-81ED-4DB2-BD59-A6C34878D82A}">
                    <a16:rowId xmlns:a16="http://schemas.microsoft.com/office/drawing/2014/main" val="3877553192"/>
                  </a:ext>
                </a:extLst>
              </a:tr>
              <a:tr h="393480">
                <a:tc>
                  <a:txBody>
                    <a:bodyPr/>
                    <a:lstStyle/>
                    <a:p>
                      <a:r>
                        <a:rPr lang="en-US" sz="1000" dirty="0"/>
                        <a:t>Resolved-In Accordance with Policy</a:t>
                      </a:r>
                    </a:p>
                  </a:txBody>
                  <a:tcPr/>
                </a:tc>
                <a:tc>
                  <a:txBody>
                    <a:bodyPr/>
                    <a:lstStyle/>
                    <a:p>
                      <a:r>
                        <a:rPr lang="en-US" sz="1000" dirty="0"/>
                        <a:t>1</a:t>
                      </a:r>
                    </a:p>
                  </a:txBody>
                  <a:tcPr/>
                </a:tc>
                <a:extLst>
                  <a:ext uri="{0D108BD9-81ED-4DB2-BD59-A6C34878D82A}">
                    <a16:rowId xmlns:a16="http://schemas.microsoft.com/office/drawing/2014/main" val="3082919981"/>
                  </a:ext>
                </a:extLst>
              </a:tr>
              <a:tr h="393480">
                <a:tc>
                  <a:txBody>
                    <a:bodyPr/>
                    <a:lstStyle/>
                    <a:p>
                      <a:r>
                        <a:rPr lang="en-US" sz="1000" dirty="0"/>
                        <a:t>Resolved-W/Out Use of Full Process</a:t>
                      </a:r>
                    </a:p>
                  </a:txBody>
                  <a:tcPr/>
                </a:tc>
                <a:tc>
                  <a:txBody>
                    <a:bodyPr/>
                    <a:lstStyle/>
                    <a:p>
                      <a:r>
                        <a:rPr lang="en-US" sz="1000" dirty="0"/>
                        <a:t>4</a:t>
                      </a:r>
                    </a:p>
                  </a:txBody>
                  <a:tcPr/>
                </a:tc>
                <a:extLst>
                  <a:ext uri="{0D108BD9-81ED-4DB2-BD59-A6C34878D82A}">
                    <a16:rowId xmlns:a16="http://schemas.microsoft.com/office/drawing/2014/main" val="3527676179"/>
                  </a:ext>
                </a:extLst>
              </a:tr>
              <a:tr h="393480">
                <a:tc>
                  <a:txBody>
                    <a:bodyPr/>
                    <a:lstStyle/>
                    <a:p>
                      <a:r>
                        <a:rPr lang="en-US" sz="1000" dirty="0"/>
                        <a:t>Reversed-IPRO</a:t>
                      </a:r>
                    </a:p>
                  </a:txBody>
                  <a:tcPr/>
                </a:tc>
                <a:tc>
                  <a:txBody>
                    <a:bodyPr/>
                    <a:lstStyle/>
                    <a:p>
                      <a:r>
                        <a:rPr lang="en-US" sz="1000" dirty="0"/>
                        <a:t>13</a:t>
                      </a:r>
                    </a:p>
                  </a:txBody>
                  <a:tcPr/>
                </a:tc>
                <a:extLst>
                  <a:ext uri="{0D108BD9-81ED-4DB2-BD59-A6C34878D82A}">
                    <a16:rowId xmlns:a16="http://schemas.microsoft.com/office/drawing/2014/main" val="3772346934"/>
                  </a:ext>
                </a:extLst>
              </a:tr>
              <a:tr h="393480">
                <a:tc>
                  <a:txBody>
                    <a:bodyPr/>
                    <a:lstStyle/>
                    <a:p>
                      <a:r>
                        <a:rPr lang="en-US" sz="1000" dirty="0"/>
                        <a:t>Upheld-Insurer</a:t>
                      </a:r>
                    </a:p>
                  </a:txBody>
                  <a:tcPr/>
                </a:tc>
                <a:tc>
                  <a:txBody>
                    <a:bodyPr/>
                    <a:lstStyle/>
                    <a:p>
                      <a:r>
                        <a:rPr lang="en-US" sz="1000" dirty="0"/>
                        <a:t>1</a:t>
                      </a:r>
                    </a:p>
                  </a:txBody>
                  <a:tcPr/>
                </a:tc>
                <a:extLst>
                  <a:ext uri="{0D108BD9-81ED-4DB2-BD59-A6C34878D82A}">
                    <a16:rowId xmlns:a16="http://schemas.microsoft.com/office/drawing/2014/main" val="170233851"/>
                  </a:ext>
                </a:extLst>
              </a:tr>
              <a:tr h="393480">
                <a:tc>
                  <a:txBody>
                    <a:bodyPr/>
                    <a:lstStyle/>
                    <a:p>
                      <a:r>
                        <a:rPr lang="en-US" sz="1000" dirty="0"/>
                        <a:t>Upheld-IPRO</a:t>
                      </a:r>
                    </a:p>
                  </a:txBody>
                  <a:tcPr/>
                </a:tc>
                <a:tc>
                  <a:txBody>
                    <a:bodyPr/>
                    <a:lstStyle/>
                    <a:p>
                      <a:r>
                        <a:rPr lang="en-US" sz="1000" dirty="0"/>
                        <a:t>4</a:t>
                      </a:r>
                    </a:p>
                  </a:txBody>
                  <a:tcPr/>
                </a:tc>
                <a:extLst>
                  <a:ext uri="{0D108BD9-81ED-4DB2-BD59-A6C34878D82A}">
                    <a16:rowId xmlns:a16="http://schemas.microsoft.com/office/drawing/2014/main" val="691496918"/>
                  </a:ext>
                </a:extLst>
              </a:tr>
              <a:tr h="393480">
                <a:tc>
                  <a:txBody>
                    <a:bodyPr/>
                    <a:lstStyle/>
                    <a:p>
                      <a:r>
                        <a:rPr lang="en-US" sz="1000" dirty="0"/>
                        <a:t>Withdrawn</a:t>
                      </a:r>
                    </a:p>
                  </a:txBody>
                  <a:tcPr/>
                </a:tc>
                <a:tc>
                  <a:txBody>
                    <a:bodyPr/>
                    <a:lstStyle/>
                    <a:p>
                      <a:r>
                        <a:rPr lang="en-US" sz="1000" dirty="0"/>
                        <a:t>4</a:t>
                      </a:r>
                    </a:p>
                  </a:txBody>
                  <a:tcPr/>
                </a:tc>
                <a:extLst>
                  <a:ext uri="{0D108BD9-81ED-4DB2-BD59-A6C34878D82A}">
                    <a16:rowId xmlns:a16="http://schemas.microsoft.com/office/drawing/2014/main" val="849862133"/>
                  </a:ext>
                </a:extLst>
              </a:tr>
              <a:tr h="393480">
                <a:tc>
                  <a:txBody>
                    <a:bodyPr/>
                    <a:lstStyle/>
                    <a:p>
                      <a:r>
                        <a:rPr lang="en-US" sz="1400" b="1" dirty="0"/>
                        <a:t>TOTAL</a:t>
                      </a:r>
                    </a:p>
                  </a:txBody>
                  <a:tcPr/>
                </a:tc>
                <a:tc>
                  <a:txBody>
                    <a:bodyPr/>
                    <a:lstStyle/>
                    <a:p>
                      <a:r>
                        <a:rPr lang="en-US" sz="1400" b="1" dirty="0"/>
                        <a:t>59</a:t>
                      </a:r>
                    </a:p>
                  </a:txBody>
                  <a:tcPr/>
                </a:tc>
                <a:extLst>
                  <a:ext uri="{0D108BD9-81ED-4DB2-BD59-A6C34878D82A}">
                    <a16:rowId xmlns:a16="http://schemas.microsoft.com/office/drawing/2014/main" val="3144196395"/>
                  </a:ext>
                </a:extLst>
              </a:tr>
            </a:tbl>
          </a:graphicData>
        </a:graphic>
      </p:graphicFrame>
      <p:sp>
        <p:nvSpPr>
          <p:cNvPr id="4" name="Slide Number Placeholder 3">
            <a:extLst>
              <a:ext uri="{FF2B5EF4-FFF2-40B4-BE49-F238E27FC236}">
                <a16:creationId xmlns:a16="http://schemas.microsoft.com/office/drawing/2014/main" id="{E54EFB5B-EC6F-4177-8840-6626A71BF88B}"/>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40</a:t>
            </a:fld>
            <a:endParaRPr lang="en-US">
              <a:solidFill>
                <a:prstClr val="black">
                  <a:lumMod val="65000"/>
                  <a:lumOff val="35000"/>
                </a:prstClr>
              </a:solidFill>
            </a:endParaRPr>
          </a:p>
        </p:txBody>
      </p:sp>
    </p:spTree>
    <p:extLst>
      <p:ext uri="{BB962C8B-B14F-4D97-AF65-F5344CB8AC3E}">
        <p14:creationId xmlns:p14="http://schemas.microsoft.com/office/powerpoint/2010/main" val="143468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66E1-B45C-4204-AA2A-D8D8757053C0}"/>
              </a:ext>
            </a:extLst>
          </p:cNvPr>
          <p:cNvSpPr>
            <a:spLocks noGrp="1"/>
          </p:cNvSpPr>
          <p:nvPr>
            <p:ph type="title"/>
          </p:nvPr>
        </p:nvSpPr>
        <p:spPr/>
        <p:txBody>
          <a:bodyPr/>
          <a:lstStyle/>
          <a:p>
            <a:r>
              <a:rPr lang="en-US" dirty="0"/>
              <a:t>Mental Health Appeals Outcomes</a:t>
            </a:r>
          </a:p>
        </p:txBody>
      </p:sp>
      <p:sp>
        <p:nvSpPr>
          <p:cNvPr id="4" name="Slide Number Placeholder 3">
            <a:extLst>
              <a:ext uri="{FF2B5EF4-FFF2-40B4-BE49-F238E27FC236}">
                <a16:creationId xmlns:a16="http://schemas.microsoft.com/office/drawing/2014/main" id="{65214D34-0CD6-46C8-B87F-EB203891DB3C}"/>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41</a:t>
            </a:fld>
            <a:endParaRPr lang="en-US">
              <a:solidFill>
                <a:prstClr val="black">
                  <a:lumMod val="65000"/>
                  <a:lumOff val="35000"/>
                </a:prstClr>
              </a:solidFill>
            </a:endParaRPr>
          </a:p>
        </p:txBody>
      </p:sp>
      <p:graphicFrame>
        <p:nvGraphicFramePr>
          <p:cNvPr id="5" name="Content Placeholder 4">
            <a:extLst>
              <a:ext uri="{FF2B5EF4-FFF2-40B4-BE49-F238E27FC236}">
                <a16:creationId xmlns:a16="http://schemas.microsoft.com/office/drawing/2014/main" id="{356DF3DE-8299-4195-8011-076105DD731A}"/>
              </a:ext>
            </a:extLst>
          </p:cNvPr>
          <p:cNvGraphicFramePr>
            <a:graphicFrameLocks noGrp="1"/>
          </p:cNvGraphicFramePr>
          <p:nvPr>
            <p:ph idx="1"/>
          </p:nvPr>
        </p:nvGraphicFramePr>
        <p:xfrm>
          <a:off x="1752600" y="1600200"/>
          <a:ext cx="8686800" cy="4756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982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775-F7E9-4FC3-956A-276984C417DE}"/>
              </a:ext>
            </a:extLst>
          </p:cNvPr>
          <p:cNvSpPr>
            <a:spLocks noGrp="1"/>
          </p:cNvSpPr>
          <p:nvPr>
            <p:ph type="title"/>
          </p:nvPr>
        </p:nvSpPr>
        <p:spPr/>
        <p:txBody>
          <a:bodyPr/>
          <a:lstStyle/>
          <a:p>
            <a:r>
              <a:rPr lang="en-US" dirty="0"/>
              <a:t>Mental Health Appeals Success Rate</a:t>
            </a:r>
          </a:p>
        </p:txBody>
      </p:sp>
      <p:graphicFrame>
        <p:nvGraphicFramePr>
          <p:cNvPr id="5" name="Table 5">
            <a:extLst>
              <a:ext uri="{FF2B5EF4-FFF2-40B4-BE49-F238E27FC236}">
                <a16:creationId xmlns:a16="http://schemas.microsoft.com/office/drawing/2014/main" id="{21251357-B4D8-46F5-9F68-D50A9585BD58}"/>
              </a:ext>
            </a:extLst>
          </p:cNvPr>
          <p:cNvGraphicFramePr>
            <a:graphicFrameLocks noGrp="1"/>
          </p:cNvGraphicFramePr>
          <p:nvPr>
            <p:ph idx="1"/>
          </p:nvPr>
        </p:nvGraphicFramePr>
        <p:xfrm>
          <a:off x="1781452" y="2469777"/>
          <a:ext cx="4343400" cy="2209802"/>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1318261393"/>
                    </a:ext>
                  </a:extLst>
                </a:gridCol>
                <a:gridCol w="2171700">
                  <a:extLst>
                    <a:ext uri="{9D8B030D-6E8A-4147-A177-3AD203B41FA5}">
                      <a16:colId xmlns:a16="http://schemas.microsoft.com/office/drawing/2014/main" val="2160087092"/>
                    </a:ext>
                  </a:extLst>
                </a:gridCol>
              </a:tblGrid>
              <a:tr h="435988">
                <a:tc gridSpan="2">
                  <a:txBody>
                    <a:bodyPr/>
                    <a:lstStyle/>
                    <a:p>
                      <a:pPr algn="ctr"/>
                      <a:r>
                        <a:rPr lang="en-US" dirty="0"/>
                        <a:t>How Case Closed</a:t>
                      </a:r>
                    </a:p>
                  </a:txBody>
                  <a:tcPr/>
                </a:tc>
                <a:tc hMerge="1">
                  <a:txBody>
                    <a:bodyPr/>
                    <a:lstStyle/>
                    <a:p>
                      <a:endParaRPr lang="en-US" dirty="0"/>
                    </a:p>
                  </a:txBody>
                  <a:tcPr/>
                </a:tc>
                <a:extLst>
                  <a:ext uri="{0D108BD9-81ED-4DB2-BD59-A6C34878D82A}">
                    <a16:rowId xmlns:a16="http://schemas.microsoft.com/office/drawing/2014/main" val="3204459323"/>
                  </a:ext>
                </a:extLst>
              </a:tr>
              <a:tr h="435988">
                <a:tc>
                  <a:txBody>
                    <a:bodyPr/>
                    <a:lstStyle/>
                    <a:p>
                      <a:r>
                        <a:rPr lang="en-US" sz="1500" dirty="0"/>
                        <a:t>Successfully</a:t>
                      </a:r>
                    </a:p>
                  </a:txBody>
                  <a:tcPr anchor="ctr"/>
                </a:tc>
                <a:tc>
                  <a:txBody>
                    <a:bodyPr/>
                    <a:lstStyle/>
                    <a:p>
                      <a:r>
                        <a:rPr lang="en-US" sz="1500" dirty="0"/>
                        <a:t>44</a:t>
                      </a:r>
                    </a:p>
                  </a:txBody>
                  <a:tcPr anchor="ctr"/>
                </a:tc>
                <a:extLst>
                  <a:ext uri="{0D108BD9-81ED-4DB2-BD59-A6C34878D82A}">
                    <a16:rowId xmlns:a16="http://schemas.microsoft.com/office/drawing/2014/main" val="2370204720"/>
                  </a:ext>
                </a:extLst>
              </a:tr>
              <a:tr h="435988">
                <a:tc>
                  <a:txBody>
                    <a:bodyPr/>
                    <a:lstStyle/>
                    <a:p>
                      <a:r>
                        <a:rPr lang="en-US" sz="1500" dirty="0"/>
                        <a:t>Unsuccessfully</a:t>
                      </a:r>
                    </a:p>
                  </a:txBody>
                  <a:tcPr anchor="ctr"/>
                </a:tc>
                <a:tc>
                  <a:txBody>
                    <a:bodyPr/>
                    <a:lstStyle/>
                    <a:p>
                      <a:r>
                        <a:rPr lang="en-US" sz="1500" dirty="0"/>
                        <a:t>5</a:t>
                      </a:r>
                    </a:p>
                  </a:txBody>
                  <a:tcPr anchor="ctr"/>
                </a:tc>
                <a:extLst>
                  <a:ext uri="{0D108BD9-81ED-4DB2-BD59-A6C34878D82A}">
                    <a16:rowId xmlns:a16="http://schemas.microsoft.com/office/drawing/2014/main" val="440618675"/>
                  </a:ext>
                </a:extLst>
              </a:tr>
              <a:tr h="435988">
                <a:tc>
                  <a:txBody>
                    <a:bodyPr/>
                    <a:lstStyle/>
                    <a:p>
                      <a:r>
                        <a:rPr lang="en-US" sz="1500" dirty="0"/>
                        <a:t>To Be Determined</a:t>
                      </a:r>
                    </a:p>
                  </a:txBody>
                  <a:tcPr anchor="ctr"/>
                </a:tc>
                <a:tc>
                  <a:txBody>
                    <a:bodyPr/>
                    <a:lstStyle/>
                    <a:p>
                      <a:r>
                        <a:rPr lang="en-US" sz="1500" dirty="0"/>
                        <a:t>10</a:t>
                      </a:r>
                    </a:p>
                  </a:txBody>
                  <a:tcPr anchor="ctr"/>
                </a:tc>
                <a:extLst>
                  <a:ext uri="{0D108BD9-81ED-4DB2-BD59-A6C34878D82A}">
                    <a16:rowId xmlns:a16="http://schemas.microsoft.com/office/drawing/2014/main" val="1790448535"/>
                  </a:ext>
                </a:extLst>
              </a:tr>
              <a:tr h="465850">
                <a:tc>
                  <a:txBody>
                    <a:bodyPr/>
                    <a:lstStyle/>
                    <a:p>
                      <a:r>
                        <a:rPr lang="en-US" sz="1500" b="1" dirty="0"/>
                        <a:t>Total</a:t>
                      </a:r>
                    </a:p>
                  </a:txBody>
                  <a:tcPr anchor="ctr"/>
                </a:tc>
                <a:tc>
                  <a:txBody>
                    <a:bodyPr/>
                    <a:lstStyle/>
                    <a:p>
                      <a:r>
                        <a:rPr lang="en-US" sz="1500" b="1" dirty="0"/>
                        <a:t>59</a:t>
                      </a:r>
                    </a:p>
                  </a:txBody>
                  <a:tcPr anchor="ctr"/>
                </a:tc>
                <a:extLst>
                  <a:ext uri="{0D108BD9-81ED-4DB2-BD59-A6C34878D82A}">
                    <a16:rowId xmlns:a16="http://schemas.microsoft.com/office/drawing/2014/main" val="973330120"/>
                  </a:ext>
                </a:extLst>
              </a:tr>
            </a:tbl>
          </a:graphicData>
        </a:graphic>
      </p:graphicFrame>
      <p:sp>
        <p:nvSpPr>
          <p:cNvPr id="4" name="Slide Number Placeholder 3">
            <a:extLst>
              <a:ext uri="{FF2B5EF4-FFF2-40B4-BE49-F238E27FC236}">
                <a16:creationId xmlns:a16="http://schemas.microsoft.com/office/drawing/2014/main" id="{373FF8AC-4DDE-430B-BEE2-7DD0331E3E50}"/>
              </a:ext>
            </a:extLst>
          </p:cNvPr>
          <p:cNvSpPr>
            <a:spLocks noGrp="1"/>
          </p:cNvSpPr>
          <p:nvPr>
            <p:ph type="sldNum" sz="quarter" idx="12"/>
          </p:nvPr>
        </p:nvSpPr>
        <p:spPr/>
        <p:txBody>
          <a:bodyPr/>
          <a:lstStyle/>
          <a:p>
            <a:pPr defTabSz="914400"/>
            <a:fld id="{227F9CA0-617E-4CD1-9F35-A1661655E1C7}" type="slidenum">
              <a:rPr lang="en-US">
                <a:solidFill>
                  <a:prstClr val="black">
                    <a:lumMod val="65000"/>
                    <a:lumOff val="35000"/>
                  </a:prstClr>
                </a:solidFill>
              </a:rPr>
              <a:pPr defTabSz="914400"/>
              <a:t>42</a:t>
            </a:fld>
            <a:endParaRPr lang="en-US">
              <a:solidFill>
                <a:prstClr val="black">
                  <a:lumMod val="65000"/>
                  <a:lumOff val="35000"/>
                </a:prstClr>
              </a:solidFill>
            </a:endParaRPr>
          </a:p>
        </p:txBody>
      </p:sp>
      <p:graphicFrame>
        <p:nvGraphicFramePr>
          <p:cNvPr id="6" name="Content Placeholder 4">
            <a:extLst>
              <a:ext uri="{FF2B5EF4-FFF2-40B4-BE49-F238E27FC236}">
                <a16:creationId xmlns:a16="http://schemas.microsoft.com/office/drawing/2014/main" id="{13F85E0F-275B-4433-B724-490EF9D40D8F}"/>
              </a:ext>
            </a:extLst>
          </p:cNvPr>
          <p:cNvGraphicFramePr>
            <a:graphicFrameLocks/>
          </p:cNvGraphicFramePr>
          <p:nvPr/>
        </p:nvGraphicFramePr>
        <p:xfrm>
          <a:off x="6219548" y="2438401"/>
          <a:ext cx="4191000" cy="2241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052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0"/>
            <a:ext cx="7543800" cy="990600"/>
          </a:xfrm>
        </p:spPr>
        <p:txBody>
          <a:bodyPr/>
          <a:lstStyle/>
          <a:p>
            <a:r>
              <a:rPr lang="en-US" sz="4400" dirty="0"/>
              <a:t>Helpful Links</a:t>
            </a:r>
          </a:p>
        </p:txBody>
      </p:sp>
      <p:sp>
        <p:nvSpPr>
          <p:cNvPr id="3" name="Content Placeholder 2"/>
          <p:cNvSpPr>
            <a:spLocks noGrp="1"/>
          </p:cNvSpPr>
          <p:nvPr>
            <p:ph idx="1"/>
          </p:nvPr>
        </p:nvSpPr>
        <p:spPr>
          <a:xfrm>
            <a:off x="2057400" y="1676400"/>
            <a:ext cx="8229600" cy="4572000"/>
          </a:xfrm>
        </p:spPr>
        <p:txBody>
          <a:bodyPr>
            <a:normAutofit fontScale="62500" lnSpcReduction="20000"/>
          </a:bodyPr>
          <a:lstStyle/>
          <a:p>
            <a:pPr marL="0" indent="0">
              <a:buNone/>
            </a:pPr>
            <a:r>
              <a:rPr lang="en-US" sz="3300" b="1" dirty="0"/>
              <a:t>Office of Health Care Ombudsman </a:t>
            </a:r>
          </a:p>
          <a:p>
            <a:pPr marL="0" indent="0">
              <a:buNone/>
            </a:pPr>
            <a:r>
              <a:rPr lang="en-US" sz="3300" dirty="0">
                <a:hlinkClick r:id="rId3"/>
              </a:rPr>
              <a:t>www.healthcareombudsman.dc.gov</a:t>
            </a:r>
            <a:endParaRPr lang="en-US" sz="3300" dirty="0"/>
          </a:p>
          <a:p>
            <a:pPr marL="0" indent="0">
              <a:buNone/>
            </a:pPr>
            <a:r>
              <a:rPr lang="en-US" sz="3300" dirty="0">
                <a:hlinkClick r:id="rId3"/>
              </a:rPr>
              <a:t>healthcareombudsman@dc.gov </a:t>
            </a:r>
          </a:p>
          <a:p>
            <a:pPr marL="0" indent="0">
              <a:buNone/>
            </a:pPr>
            <a:r>
              <a:rPr lang="en-US" sz="3300" dirty="0"/>
              <a:t>(202) 724-7491 (Local)</a:t>
            </a:r>
          </a:p>
          <a:p>
            <a:pPr marL="0" indent="0">
              <a:buNone/>
            </a:pPr>
            <a:r>
              <a:rPr lang="en-US" sz="3300" dirty="0"/>
              <a:t>(877) 685-6391 (Toll-Free)</a:t>
            </a:r>
          </a:p>
          <a:p>
            <a:pPr marL="0" indent="0">
              <a:buNone/>
            </a:pPr>
            <a:endParaRPr lang="en-US" sz="3300" dirty="0"/>
          </a:p>
          <a:p>
            <a:pPr marL="0" indent="0">
              <a:buNone/>
            </a:pPr>
            <a:r>
              <a:rPr lang="en-US" sz="3300" b="1" dirty="0"/>
              <a:t>U.S. Office of Personnel Management</a:t>
            </a:r>
          </a:p>
          <a:p>
            <a:pPr marL="0" indent="0">
              <a:buNone/>
            </a:pPr>
            <a:r>
              <a:rPr lang="en-US" sz="3300" dirty="0">
                <a:hlinkClick r:id="rId4"/>
              </a:rPr>
              <a:t>www.opm.gov/healthcare-insurance</a:t>
            </a:r>
            <a:endParaRPr lang="en-US" sz="3300" dirty="0"/>
          </a:p>
          <a:p>
            <a:pPr marL="0" indent="0">
              <a:buNone/>
            </a:pPr>
            <a:r>
              <a:rPr lang="en-US" sz="3300" dirty="0"/>
              <a:t>(202) 606-1800</a:t>
            </a:r>
          </a:p>
          <a:p>
            <a:pPr marL="0" indent="0">
              <a:buNone/>
            </a:pPr>
            <a:endParaRPr lang="en-US" sz="3300" dirty="0"/>
          </a:p>
          <a:p>
            <a:pPr marL="0" indent="0">
              <a:buNone/>
            </a:pPr>
            <a:r>
              <a:rPr lang="en-US" sz="3300" b="1" dirty="0"/>
              <a:t>Department of Insurance, Securities, and Banking</a:t>
            </a:r>
          </a:p>
          <a:p>
            <a:pPr marL="0" indent="0">
              <a:buNone/>
            </a:pPr>
            <a:r>
              <a:rPr lang="en-US" sz="3300" dirty="0">
                <a:hlinkClick r:id="rId5"/>
              </a:rPr>
              <a:t>www.disb.dc.gov</a:t>
            </a:r>
            <a:endParaRPr lang="en-US" sz="3300" dirty="0"/>
          </a:p>
          <a:p>
            <a:pPr marL="0" indent="0">
              <a:buNone/>
            </a:pPr>
            <a:r>
              <a:rPr lang="en-US" sz="3300" dirty="0">
                <a:solidFill>
                  <a:srgbClr val="FFFFFF"/>
                </a:solidFill>
                <a:hlinkClick r:id="rId6" tooltip="disb@dc.gov"/>
              </a:rPr>
              <a:t>disb@dc.gov</a:t>
            </a:r>
            <a:endParaRPr lang="en-US" sz="3300" dirty="0"/>
          </a:p>
          <a:p>
            <a:pPr marL="0" indent="0">
              <a:buNone/>
            </a:pPr>
            <a:r>
              <a:rPr lang="en-US" sz="3300" dirty="0"/>
              <a:t>(202) 727-8000</a:t>
            </a:r>
          </a:p>
        </p:txBody>
      </p:sp>
      <p:sp>
        <p:nvSpPr>
          <p:cNvPr id="4" name="Slide Number Placeholder 3"/>
          <p:cNvSpPr>
            <a:spLocks noGrp="1"/>
          </p:cNvSpPr>
          <p:nvPr>
            <p:ph type="sldNum" sz="quarter" idx="12"/>
          </p:nvPr>
        </p:nvSpPr>
        <p:spPr/>
        <p:txBody>
          <a:bodyPr>
            <a:normAutofit/>
          </a:bodyPr>
          <a:lstStyle/>
          <a:p>
            <a:pPr defTabSz="914400"/>
            <a:fld id="{227F9CA0-617E-4CD1-9F35-A1661655E1C7}" type="slidenum">
              <a:rPr lang="en-US">
                <a:solidFill>
                  <a:prstClr val="black">
                    <a:lumMod val="65000"/>
                    <a:lumOff val="35000"/>
                  </a:prstClr>
                </a:solidFill>
              </a:rPr>
              <a:pPr defTabSz="914400"/>
              <a:t>43</a:t>
            </a:fld>
            <a:endParaRPr lang="en-US">
              <a:solidFill>
                <a:prstClr val="black">
                  <a:lumMod val="65000"/>
                  <a:lumOff val="35000"/>
                </a:prstClr>
              </a:solidFill>
            </a:endParaRPr>
          </a:p>
        </p:txBody>
      </p:sp>
      <p:pic>
        <p:nvPicPr>
          <p:cNvPr id="5" name="Picture 4"/>
          <p:cNvPicPr/>
          <p:nvPr/>
        </p:nvPicPr>
        <p:blipFill>
          <a:blip r:embed="rId7">
            <a:extLst>
              <a:ext uri="{28A0092B-C50C-407E-A947-70E740481C1C}">
                <a14:useLocalDpi xmlns:a14="http://schemas.microsoft.com/office/drawing/2010/main" val="0"/>
              </a:ext>
            </a:extLst>
          </a:blip>
          <a:stretch>
            <a:fillRect/>
          </a:stretch>
        </p:blipFill>
        <p:spPr>
          <a:xfrm>
            <a:off x="1728893" y="152400"/>
            <a:ext cx="938107" cy="1371600"/>
          </a:xfrm>
          <a:prstGeom prst="rect">
            <a:avLst/>
          </a:prstGeom>
        </p:spPr>
      </p:pic>
    </p:spTree>
    <p:extLst>
      <p:ext uri="{BB962C8B-B14F-4D97-AF65-F5344CB8AC3E}">
        <p14:creationId xmlns:p14="http://schemas.microsoft.com/office/powerpoint/2010/main" val="2754219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039" y="412812"/>
            <a:ext cx="8729221" cy="1350716"/>
          </a:xfrm>
        </p:spPr>
        <p:txBody>
          <a:bodyPr/>
          <a:lstStyle/>
          <a:p>
            <a:br>
              <a:rPr lang="en-US" sz="2800" b="1" dirty="0">
                <a:solidFill>
                  <a:srgbClr val="FF0000"/>
                </a:solidFill>
                <a:latin typeface="Arial" panose="020B0604020202020204" pitchFamily="34" charset="0"/>
                <a:cs typeface="Arial" panose="020B0604020202020204" pitchFamily="34" charset="0"/>
              </a:rPr>
            </a:br>
            <a:br>
              <a:rPr lang="en-US" sz="2800" b="1" dirty="0">
                <a:solidFill>
                  <a:srgbClr val="FF0000"/>
                </a:solidFill>
                <a:latin typeface="Arial" panose="020B0604020202020204" pitchFamily="34" charset="0"/>
                <a:cs typeface="Arial" panose="020B0604020202020204" pitchFamily="34" charset="0"/>
              </a:rPr>
            </a:br>
            <a:br>
              <a:rPr lang="en-US" sz="2800" b="1" dirty="0">
                <a:solidFill>
                  <a:srgbClr val="FF0000"/>
                </a:solidFill>
                <a:latin typeface="Arial" panose="020B0604020202020204" pitchFamily="34" charset="0"/>
                <a:cs typeface="Arial" panose="020B0604020202020204" pitchFamily="34" charset="0"/>
              </a:rPr>
            </a:br>
            <a:br>
              <a:rPr lang="en-US" sz="2800" b="1" dirty="0">
                <a:solidFill>
                  <a:srgbClr val="FF0000"/>
                </a:solidFill>
                <a:latin typeface="Arial" panose="020B0604020202020204" pitchFamily="34" charset="0"/>
                <a:cs typeface="Arial" panose="020B0604020202020204" pitchFamily="34" charset="0"/>
              </a:rPr>
            </a:br>
            <a:br>
              <a:rPr lang="en-US" sz="2800" b="1" dirty="0">
                <a:solidFill>
                  <a:srgbClr val="FF0000"/>
                </a:solidFill>
                <a:latin typeface="Arial" panose="020B0604020202020204" pitchFamily="34" charset="0"/>
                <a:cs typeface="Arial" panose="020B0604020202020204" pitchFamily="34" charset="0"/>
              </a:rPr>
            </a:br>
            <a:r>
              <a:rPr lang="en-US" sz="2400" b="1" dirty="0">
                <a:solidFill>
                  <a:schemeClr val="tx1"/>
                </a:solidFill>
                <a:ea typeface="Cambria" panose="02040503050406030204" pitchFamily="18" charset="0"/>
                <a:cs typeface="Arial" panose="020B0604020202020204" pitchFamily="34" charset="0"/>
              </a:rPr>
              <a:t>District of Columbia </a:t>
            </a:r>
            <a:br>
              <a:rPr lang="en-US" sz="2400" b="1" dirty="0">
                <a:solidFill>
                  <a:schemeClr val="tx1"/>
                </a:solidFill>
                <a:ea typeface="Cambria" panose="02040503050406030204" pitchFamily="18" charset="0"/>
                <a:cs typeface="Arial" panose="020B0604020202020204" pitchFamily="34" charset="0"/>
              </a:rPr>
            </a:br>
            <a:r>
              <a:rPr lang="en-US" sz="2400" b="1" dirty="0">
                <a:solidFill>
                  <a:schemeClr val="tx1"/>
                </a:solidFill>
                <a:ea typeface="Cambria" panose="02040503050406030204" pitchFamily="18" charset="0"/>
                <a:cs typeface="Arial" panose="020B0604020202020204" pitchFamily="34" charset="0"/>
              </a:rPr>
              <a:t>Department of Behavioral Health </a:t>
            </a:r>
            <a:br>
              <a:rPr lang="en-US" sz="2400" b="1" dirty="0">
                <a:solidFill>
                  <a:schemeClr val="tx1"/>
                </a:solidFill>
                <a:ea typeface="Cambria" panose="02040503050406030204" pitchFamily="18" charset="0"/>
                <a:cs typeface="Arial" panose="020B0604020202020204" pitchFamily="34" charset="0"/>
              </a:rPr>
            </a:br>
            <a:br>
              <a:rPr lang="en-US" sz="2400" b="1" dirty="0">
                <a:solidFill>
                  <a:schemeClr val="tx1"/>
                </a:solidFill>
                <a:ea typeface="Cambria" panose="02040503050406030204" pitchFamily="18" charset="0"/>
                <a:cs typeface="Arial" panose="020B0604020202020204" pitchFamily="34" charset="0"/>
              </a:rPr>
            </a:br>
            <a:br>
              <a:rPr lang="en-US" sz="2400" dirty="0">
                <a:solidFill>
                  <a:schemeClr val="tx1"/>
                </a:solidFill>
                <a:ea typeface="Cambria" panose="02040503050406030204" pitchFamily="18" charset="0"/>
                <a:cs typeface="Arial" panose="020B0604020202020204" pitchFamily="34" charset="0"/>
              </a:rPr>
            </a:br>
            <a:br>
              <a:rPr lang="en-US" sz="2800" b="1" dirty="0">
                <a:solidFill>
                  <a:schemeClr val="tx1"/>
                </a:solidFill>
                <a:ea typeface="Cambria" panose="02040503050406030204" pitchFamily="18" charset="0"/>
                <a:cs typeface="Arial" panose="020B0604020202020204" pitchFamily="34" charset="0"/>
              </a:rPr>
            </a:br>
            <a:r>
              <a:rPr lang="en-US" sz="2800" b="1" dirty="0">
                <a:solidFill>
                  <a:schemeClr val="tx1"/>
                </a:solidFill>
                <a:ea typeface="Cambria" panose="02040503050406030204" pitchFamily="18" charset="0"/>
                <a:cs typeface="Arial" panose="020B0604020202020204" pitchFamily="34" charset="0"/>
              </a:rPr>
              <a:t>Behavioral Health Services for </a:t>
            </a:r>
            <a:br>
              <a:rPr lang="en-US" sz="2800" b="1" dirty="0">
                <a:solidFill>
                  <a:schemeClr val="tx1"/>
                </a:solidFill>
                <a:ea typeface="Cambria" panose="02040503050406030204" pitchFamily="18" charset="0"/>
                <a:cs typeface="Arial" panose="020B0604020202020204" pitchFamily="34" charset="0"/>
              </a:rPr>
            </a:br>
            <a:r>
              <a:rPr lang="en-US" sz="2800" b="1" dirty="0">
                <a:solidFill>
                  <a:schemeClr val="tx1"/>
                </a:solidFill>
                <a:ea typeface="Cambria" panose="02040503050406030204" pitchFamily="18" charset="0"/>
                <a:cs typeface="Arial" panose="020B0604020202020204" pitchFamily="34" charset="0"/>
              </a:rPr>
              <a:t>DC Employees and Their Families</a:t>
            </a:r>
            <a:r>
              <a:rPr lang="en-US" sz="2800" b="1" dirty="0">
                <a:solidFill>
                  <a:schemeClr val="tx1"/>
                </a:solidFill>
                <a:latin typeface="Georgia" panose="02040502050405020303" pitchFamily="18" charset="0"/>
                <a:cs typeface="Arial" panose="020B0604020202020204" pitchFamily="34" charset="0"/>
              </a:rPr>
              <a:t> </a:t>
            </a:r>
            <a:br>
              <a:rPr lang="en-US" sz="2800" b="1" dirty="0">
                <a:solidFill>
                  <a:schemeClr val="tx1"/>
                </a:solidFill>
                <a:latin typeface="Georgia" panose="02040502050405020303" pitchFamily="18" charset="0"/>
                <a:cs typeface="Arial" panose="020B0604020202020204" pitchFamily="34" charset="0"/>
              </a:rPr>
            </a:br>
            <a:endParaRPr lang="en-US" sz="2800" dirty="0">
              <a:solidFill>
                <a:schemeClr val="tx1"/>
              </a:solidFill>
              <a:latin typeface="Georgia" panose="02040502050405020303" pitchFamily="18" charset="0"/>
            </a:endParaRPr>
          </a:p>
        </p:txBody>
      </p:sp>
      <p:sp>
        <p:nvSpPr>
          <p:cNvPr id="3" name="Subtitle 2"/>
          <p:cNvSpPr>
            <a:spLocks noGrp="1"/>
          </p:cNvSpPr>
          <p:nvPr>
            <p:ph type="subTitle" idx="1"/>
          </p:nvPr>
        </p:nvSpPr>
        <p:spPr>
          <a:xfrm>
            <a:off x="2292744" y="4218045"/>
            <a:ext cx="7473813" cy="2735616"/>
          </a:xfrm>
        </p:spPr>
        <p:txBody>
          <a:bodyPr/>
          <a:lstStyle/>
          <a:p>
            <a:r>
              <a:rPr lang="en-US" sz="1600" dirty="0">
                <a:ea typeface="Cambria" panose="02040503050406030204" pitchFamily="18" charset="0"/>
              </a:rPr>
              <a:t>Department of Insurance, Securities, and Banking</a:t>
            </a:r>
          </a:p>
          <a:p>
            <a:r>
              <a:rPr lang="en-US" sz="1600" dirty="0">
                <a:ea typeface="Cambria" panose="02040503050406030204" pitchFamily="18" charset="0"/>
              </a:rPr>
              <a:t>Mental Health Parity Forum </a:t>
            </a:r>
          </a:p>
          <a:p>
            <a:r>
              <a:rPr lang="en-US" sz="1600" dirty="0">
                <a:ea typeface="Cambria" panose="02040503050406030204" pitchFamily="18" charset="0"/>
              </a:rPr>
              <a:t>Thursday, May 12, 2022 </a:t>
            </a:r>
          </a:p>
          <a:p>
            <a:r>
              <a:rPr lang="en-US" sz="1600" dirty="0">
                <a:ea typeface="Cambria" panose="02040503050406030204" pitchFamily="18" charset="0"/>
              </a:rPr>
              <a:t>12:00 Noon – 1:00 p.m</a:t>
            </a:r>
          </a:p>
          <a:p>
            <a:endParaRPr lang="en-US" dirty="0"/>
          </a:p>
        </p:txBody>
      </p:sp>
    </p:spTree>
    <p:extLst>
      <p:ext uri="{BB962C8B-B14F-4D97-AF65-F5344CB8AC3E}">
        <p14:creationId xmlns:p14="http://schemas.microsoft.com/office/powerpoint/2010/main" val="265897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ext&#10;&#10;Description automatically generated">
            <a:extLst>
              <a:ext uri="{FF2B5EF4-FFF2-40B4-BE49-F238E27FC236}">
                <a16:creationId xmlns:a16="http://schemas.microsoft.com/office/drawing/2014/main" id="{D81FA8CA-C577-0A9D-92C2-60EB5071AC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0843" y="2001539"/>
            <a:ext cx="4197091" cy="2625415"/>
          </a:xfrm>
        </p:spPr>
      </p:pic>
      <p:sp>
        <p:nvSpPr>
          <p:cNvPr id="4" name="Slide Number Placeholder 3">
            <a:extLst>
              <a:ext uri="{FF2B5EF4-FFF2-40B4-BE49-F238E27FC236}">
                <a16:creationId xmlns:a16="http://schemas.microsoft.com/office/drawing/2014/main" id="{96A9F89B-DC0E-F829-092E-BCBDC0996C7A}"/>
              </a:ext>
            </a:extLst>
          </p:cNvPr>
          <p:cNvSpPr>
            <a:spLocks noGrp="1"/>
          </p:cNvSpPr>
          <p:nvPr>
            <p:ph type="sldNum" sz="quarter" idx="12"/>
          </p:nvPr>
        </p:nvSpPr>
        <p:spPr/>
        <p:txBody>
          <a:bodyPr/>
          <a:lstStyle/>
          <a:p>
            <a:pPr defTabSz="914400">
              <a:defRPr/>
            </a:pPr>
            <a:fld id="{62E25340-54C0-4D97-AA52-D61C6E857B51}" type="slidenum">
              <a:rPr lang="en-US">
                <a:solidFill>
                  <a:srgbClr val="FFFFFF"/>
                </a:solidFill>
                <a:latin typeface="Century Gothic"/>
              </a:rPr>
              <a:pPr defTabSz="914400">
                <a:defRPr/>
              </a:pPr>
              <a:t>45</a:t>
            </a:fld>
            <a:endParaRPr lang="en-US" dirty="0">
              <a:solidFill>
                <a:srgbClr val="FFFFFF"/>
              </a:solidFill>
              <a:latin typeface="Century Gothic"/>
            </a:endParaRPr>
          </a:p>
        </p:txBody>
      </p:sp>
      <p:sp>
        <p:nvSpPr>
          <p:cNvPr id="14" name="TextBox 13">
            <a:extLst>
              <a:ext uri="{FF2B5EF4-FFF2-40B4-BE49-F238E27FC236}">
                <a16:creationId xmlns:a16="http://schemas.microsoft.com/office/drawing/2014/main" id="{C3243406-A219-6CBA-C8BD-815282522077}"/>
              </a:ext>
            </a:extLst>
          </p:cNvPr>
          <p:cNvSpPr txBox="1"/>
          <p:nvPr/>
        </p:nvSpPr>
        <p:spPr>
          <a:xfrm>
            <a:off x="1885101" y="748940"/>
            <a:ext cx="3948810" cy="4960269"/>
          </a:xfrm>
          <a:prstGeom prst="rect">
            <a:avLst/>
          </a:prstGeom>
          <a:noFill/>
        </p:spPr>
        <p:txBody>
          <a:bodyPr wrap="square">
            <a:spAutoFit/>
          </a:bodyPr>
          <a:lstStyle/>
          <a:p>
            <a:pPr marL="285750" indent="-285750" defTabSz="91440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Health is physical and mental</a:t>
            </a:r>
          </a:p>
          <a:p>
            <a:pPr defTabSz="914400"/>
            <a:endPar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285750" indent="-285750" defTabSz="91440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64% of people in treatment with DBH for substance use disorders also are treated for a mental health disorder</a:t>
            </a:r>
          </a:p>
          <a:p>
            <a:pPr marL="285750" indent="-285750" defTabSz="914400">
              <a:buFont typeface="Arial" panose="020B0604020202020204" pitchFamily="34" charset="0"/>
              <a:buChar char="•"/>
            </a:pPr>
            <a:endPar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285750" indent="-285750" defTabSz="91440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COVID-19 impacted  the mental health of all of us which helped increase our understanding of mental and substance disorders as diseases, and decreased stigma</a:t>
            </a:r>
          </a:p>
          <a:p>
            <a:pPr defTabSz="914400"/>
            <a:endPar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defTabSz="914400"/>
            <a:endPar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285750" indent="-285750" defTabSz="91440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Prevention is possible and treatment works</a:t>
            </a:r>
          </a:p>
          <a:p>
            <a:pPr defTabSz="914400"/>
            <a:endPar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285750" indent="-285750" defTabSz="914400">
              <a:buFont typeface="Arial" panose="020B0604020202020204" pitchFamily="34" charset="0"/>
              <a:buChar char="•"/>
            </a:pPr>
            <a:r>
              <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Every day people recover</a:t>
            </a:r>
          </a:p>
          <a:p>
            <a:pPr defTabSz="914400">
              <a:lnSpc>
                <a:spcPct val="107000"/>
              </a:lnSpc>
              <a:spcAft>
                <a:spcPts val="800"/>
              </a:spcAft>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itle 1">
            <a:extLst>
              <a:ext uri="{FF2B5EF4-FFF2-40B4-BE49-F238E27FC236}">
                <a16:creationId xmlns:a16="http://schemas.microsoft.com/office/drawing/2014/main" id="{46C7C429-8B7A-372E-F924-92074642563E}"/>
              </a:ext>
            </a:extLst>
          </p:cNvPr>
          <p:cNvSpPr txBox="1">
            <a:spLocks noGrp="1"/>
          </p:cNvSpPr>
          <p:nvPr>
            <p:ph type="title"/>
          </p:nvPr>
        </p:nvSpPr>
        <p:spPr bwMode="auto">
          <a:xfrm>
            <a:off x="1524000" y="-1"/>
            <a:ext cx="9144000" cy="640080"/>
          </a:xfrm>
          <a:prstGeom prst="rect">
            <a:avLst/>
          </a:prstGeom>
          <a:solidFill>
            <a:srgbClr val="282F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a:lstStyle>
          <a:p>
            <a:r>
              <a:rPr lang="en-US" sz="2400" b="1" dirty="0">
                <a:solidFill>
                  <a:schemeClr val="bg1"/>
                </a:solidFill>
                <a:ea typeface="Cambria" panose="02040503050406030204" pitchFamily="18" charset="0"/>
              </a:rPr>
              <a:t>Behavioral Health is Health  </a:t>
            </a:r>
          </a:p>
        </p:txBody>
      </p:sp>
    </p:spTree>
    <p:extLst>
      <p:ext uri="{BB962C8B-B14F-4D97-AF65-F5344CB8AC3E}">
        <p14:creationId xmlns:p14="http://schemas.microsoft.com/office/powerpoint/2010/main" val="1258202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7321-13A5-4B08-8516-5E31179426F0}"/>
              </a:ext>
            </a:extLst>
          </p:cNvPr>
          <p:cNvSpPr>
            <a:spLocks noGrp="1"/>
          </p:cNvSpPr>
          <p:nvPr>
            <p:ph type="title"/>
          </p:nvPr>
        </p:nvSpPr>
        <p:spPr>
          <a:xfrm>
            <a:off x="1652132" y="0"/>
            <a:ext cx="9023824" cy="640080"/>
          </a:xfrm>
          <a:solidFill>
            <a:srgbClr val="282F7E"/>
          </a:solidFill>
        </p:spPr>
        <p:txBody>
          <a:bodyPr/>
          <a:lstStyle/>
          <a:p>
            <a:r>
              <a:rPr lang="en-US" sz="2400" b="1" dirty="0">
                <a:solidFill>
                  <a:schemeClr val="bg1"/>
                </a:solidFill>
                <a:ea typeface="Cambria" panose="02040503050406030204" pitchFamily="18" charset="0"/>
              </a:rPr>
              <a:t>Advancing Whole Person Care and Health Equity</a:t>
            </a:r>
          </a:p>
        </p:txBody>
      </p:sp>
      <p:sp>
        <p:nvSpPr>
          <p:cNvPr id="4" name="Slide Number Placeholder 3">
            <a:extLst>
              <a:ext uri="{FF2B5EF4-FFF2-40B4-BE49-F238E27FC236}">
                <a16:creationId xmlns:a16="http://schemas.microsoft.com/office/drawing/2014/main" id="{1BA1BD14-90F6-4508-8F2E-3BB3EF10E11B}"/>
              </a:ext>
            </a:extLst>
          </p:cNvPr>
          <p:cNvSpPr>
            <a:spLocks noGrp="1"/>
          </p:cNvSpPr>
          <p:nvPr>
            <p:ph type="sldNum" sz="quarter" idx="12"/>
          </p:nvPr>
        </p:nvSpPr>
        <p:spPr/>
        <p:txBody>
          <a:bodyPr/>
          <a:lstStyle/>
          <a:p>
            <a:pPr defTabSz="914400">
              <a:defRPr/>
            </a:pPr>
            <a:fld id="{B1B65FA1-AB1C-4BD0-9625-60015F57490E}" type="slidenum">
              <a:rPr lang="en-US">
                <a:solidFill>
                  <a:srgbClr val="FFFFFF"/>
                </a:solidFill>
                <a:latin typeface="Century Gothic"/>
              </a:rPr>
              <a:pPr defTabSz="914400">
                <a:defRPr/>
              </a:pPr>
              <a:t>46</a:t>
            </a:fld>
            <a:endParaRPr lang="en-US" dirty="0">
              <a:solidFill>
                <a:srgbClr val="FFFFFF"/>
              </a:solidFill>
              <a:latin typeface="Century Gothic"/>
            </a:endParaRPr>
          </a:p>
        </p:txBody>
      </p:sp>
      <p:graphicFrame>
        <p:nvGraphicFramePr>
          <p:cNvPr id="6" name="Diagram 5">
            <a:extLst>
              <a:ext uri="{FF2B5EF4-FFF2-40B4-BE49-F238E27FC236}">
                <a16:creationId xmlns:a16="http://schemas.microsoft.com/office/drawing/2014/main" id="{E024D49E-E5A8-4620-85A2-62D166BA853D}"/>
              </a:ext>
            </a:extLst>
          </p:cNvPr>
          <p:cNvGraphicFramePr/>
          <p:nvPr/>
        </p:nvGraphicFramePr>
        <p:xfrm>
          <a:off x="2013425" y="2032648"/>
          <a:ext cx="6272476" cy="3948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Two smiling people standing behind one another at corner of wall on sidewalk, one holding cellphone to take photo of both">
            <a:extLst>
              <a:ext uri="{FF2B5EF4-FFF2-40B4-BE49-F238E27FC236}">
                <a16:creationId xmlns:a16="http://schemas.microsoft.com/office/drawing/2014/main" id="{3AD766FA-F8D1-424C-BBE5-81BBD2BB62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0854" y="2562651"/>
            <a:ext cx="3011239" cy="2007492"/>
          </a:xfrm>
          <a:prstGeom prst="rect">
            <a:avLst/>
          </a:prstGeom>
        </p:spPr>
      </p:pic>
      <p:sp>
        <p:nvSpPr>
          <p:cNvPr id="12" name="TextBox 11">
            <a:extLst>
              <a:ext uri="{FF2B5EF4-FFF2-40B4-BE49-F238E27FC236}">
                <a16:creationId xmlns:a16="http://schemas.microsoft.com/office/drawing/2014/main" id="{4C6398DE-A921-4C8D-A6A8-DF7901D43BA9}"/>
              </a:ext>
            </a:extLst>
          </p:cNvPr>
          <p:cNvSpPr txBox="1"/>
          <p:nvPr/>
        </p:nvSpPr>
        <p:spPr>
          <a:xfrm>
            <a:off x="2153014" y="597687"/>
            <a:ext cx="7950038" cy="1200329"/>
          </a:xfrm>
          <a:prstGeom prst="rect">
            <a:avLst/>
          </a:prstGeom>
          <a:noFill/>
        </p:spPr>
        <p:txBody>
          <a:bodyPr wrap="square">
            <a:spAutoFit/>
          </a:bodyPr>
          <a:lstStyle/>
          <a:p>
            <a:pPr algn="ctr" defTabSz="914400"/>
            <a:r>
              <a:rPr lang="en-US" dirty="0">
                <a:solidFill>
                  <a:srgbClr val="000000"/>
                </a:solidFill>
                <a:latin typeface="Cambria" panose="02040503050406030204" pitchFamily="18" charset="0"/>
                <a:ea typeface="Cambria" panose="02040503050406030204" pitchFamily="18" charset="0"/>
              </a:rPr>
              <a:t>The District of Columbia is a thriving community where prevention and recovery from substance use disorders and mental health conditions is possible and services and supports optimize a resident’s potential ability to function effectively within family and community. </a:t>
            </a:r>
          </a:p>
        </p:txBody>
      </p:sp>
      <p:sp>
        <p:nvSpPr>
          <p:cNvPr id="13" name="Title 1">
            <a:extLst>
              <a:ext uri="{FF2B5EF4-FFF2-40B4-BE49-F238E27FC236}">
                <a16:creationId xmlns:a16="http://schemas.microsoft.com/office/drawing/2014/main" id="{B61C1039-6C9F-475C-902F-7678A2139DB9}"/>
              </a:ext>
            </a:extLst>
          </p:cNvPr>
          <p:cNvSpPr txBox="1">
            <a:spLocks/>
          </p:cNvSpPr>
          <p:nvPr/>
        </p:nvSpPr>
        <p:spPr bwMode="auto">
          <a:xfrm>
            <a:off x="1644176" y="0"/>
            <a:ext cx="9023824" cy="640080"/>
          </a:xfrm>
          <a:prstGeom prst="rect">
            <a:avLst/>
          </a:prstGeom>
          <a:solidFill>
            <a:srgbClr val="282F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a:lstStyle>
          <a:p>
            <a:pPr defTabSz="914400"/>
            <a:r>
              <a:rPr lang="en-US" sz="2400" b="1" kern="0" dirty="0">
                <a:solidFill>
                  <a:srgbClr val="FFFFFF"/>
                </a:solidFill>
                <a:ea typeface="Cambria" panose="02040503050406030204" pitchFamily="18" charset="0"/>
              </a:rPr>
              <a:t>Advancing Health Care and Health Equity</a:t>
            </a:r>
          </a:p>
        </p:txBody>
      </p:sp>
    </p:spTree>
    <p:extLst>
      <p:ext uri="{BB962C8B-B14F-4D97-AF65-F5344CB8AC3E}">
        <p14:creationId xmlns:p14="http://schemas.microsoft.com/office/powerpoint/2010/main" val="245573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DCFF-80D1-E324-587B-AB6FC622FEC5}"/>
              </a:ext>
            </a:extLst>
          </p:cNvPr>
          <p:cNvSpPr>
            <a:spLocks noGrp="1"/>
          </p:cNvSpPr>
          <p:nvPr>
            <p:ph type="title"/>
          </p:nvPr>
        </p:nvSpPr>
        <p:spPr>
          <a:xfrm>
            <a:off x="1524001" y="0"/>
            <a:ext cx="9233555" cy="1600206"/>
          </a:xfrm>
        </p:spPr>
        <p:txBody>
          <a:bodyPr/>
          <a:lstStyle/>
          <a:p>
            <a:br>
              <a:rPr lang="en-US" b="1"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451E688-8A63-8299-34D5-318B0B15722C}"/>
              </a:ext>
            </a:extLst>
          </p:cNvPr>
          <p:cNvSpPr>
            <a:spLocks noGrp="1"/>
          </p:cNvSpPr>
          <p:nvPr>
            <p:ph idx="1"/>
          </p:nvPr>
        </p:nvSpPr>
        <p:spPr>
          <a:xfrm>
            <a:off x="2165024" y="1178352"/>
            <a:ext cx="8045777" cy="4947819"/>
          </a:xfrm>
        </p:spPr>
        <p:txBody>
          <a:bodyPr/>
          <a:lstStyle/>
          <a:p>
            <a:pPr marL="0" indent="0">
              <a:lnSpc>
                <a:spcPct val="107000"/>
              </a:lnSpc>
              <a:spcBef>
                <a:spcPts val="0"/>
              </a:spcBef>
              <a:spcAft>
                <a:spcPts val="0"/>
              </a:spcAft>
              <a:buNone/>
            </a:pPr>
            <a:endParaRPr lang="en-US" sz="1800" dirty="0">
              <a:solidFill>
                <a:srgbClr val="444444"/>
              </a:solidFill>
              <a:ea typeface="Cambria" panose="02040503050406030204" pitchFamily="18" charset="0"/>
              <a:cs typeface="Times New Roman" panose="02020603050405020304" pitchFamily="18" charset="0"/>
            </a:endParaRPr>
          </a:p>
          <a:p>
            <a:pPr marL="0" indent="0">
              <a:lnSpc>
                <a:spcPct val="107000"/>
              </a:lnSpc>
              <a:spcBef>
                <a:spcPts val="0"/>
              </a:spcBef>
              <a:spcAft>
                <a:spcPts val="0"/>
              </a:spcAft>
              <a:buNone/>
            </a:pPr>
            <a:endParaRPr lang="en-US" sz="1800" dirty="0">
              <a:solidFill>
                <a:srgbClr val="444444"/>
              </a:solidFill>
              <a:ea typeface="Cambria" panose="02040503050406030204" pitchFamily="18" charset="0"/>
              <a:cs typeface="Times New Roman" panose="02020603050405020304" pitchFamily="18" charset="0"/>
            </a:endParaRPr>
          </a:p>
          <a:p>
            <a:pPr marL="0" indent="0">
              <a:lnSpc>
                <a:spcPct val="107000"/>
              </a:lnSpc>
              <a:spcBef>
                <a:spcPts val="0"/>
              </a:spcBef>
              <a:spcAft>
                <a:spcPts val="0"/>
              </a:spcAft>
              <a:buNone/>
            </a:pPr>
            <a:r>
              <a:rPr lang="en-US" sz="2400" dirty="0">
                <a:solidFill>
                  <a:srgbClr val="444444"/>
                </a:solidFill>
                <a:ea typeface="Cambria" panose="02040503050406030204" pitchFamily="18" charset="0"/>
                <a:cs typeface="Times New Roman" panose="02020603050405020304" pitchFamily="18" charset="0"/>
              </a:rPr>
              <a:t>Behavioral health parity required in health insurance plans offered by the District Government  </a:t>
            </a:r>
          </a:p>
          <a:p>
            <a:pPr marL="0" indent="0">
              <a:lnSpc>
                <a:spcPct val="107000"/>
              </a:lnSpc>
              <a:spcBef>
                <a:spcPts val="0"/>
              </a:spcBef>
              <a:spcAft>
                <a:spcPts val="0"/>
              </a:spcAft>
              <a:buNone/>
            </a:pPr>
            <a:r>
              <a:rPr lang="en-US" sz="2400" u="sng" dirty="0">
                <a:solidFill>
                  <a:schemeClr val="accent5">
                    <a:lumMod val="50000"/>
                  </a:schemeClr>
                </a:solidFill>
                <a:ea typeface="Cambria" panose="02040503050406030204" pitchFamily="18" charset="0"/>
                <a:cs typeface="Times New Roman" panose="02020603050405020304" pitchFamily="18" charset="0"/>
                <a:hlinkClick r:id="rId3"/>
              </a:rPr>
              <a:t>https://dchr.dc.gov/page/employee-benefits</a:t>
            </a:r>
            <a:endParaRPr lang="en-US" sz="2400" u="sng" dirty="0">
              <a:solidFill>
                <a:schemeClr val="accent5">
                  <a:lumMod val="50000"/>
                </a:schemeClr>
              </a:solidFill>
              <a:ea typeface="Cambria" panose="02040503050406030204" pitchFamily="18" charset="0"/>
              <a:cs typeface="Times New Roman" panose="02020603050405020304" pitchFamily="18" charset="0"/>
            </a:endParaRPr>
          </a:p>
          <a:p>
            <a:pPr marL="0" indent="0">
              <a:lnSpc>
                <a:spcPct val="107000"/>
              </a:lnSpc>
              <a:spcBef>
                <a:spcPts val="0"/>
              </a:spcBef>
              <a:spcAft>
                <a:spcPts val="0"/>
              </a:spcAft>
              <a:buNone/>
            </a:pPr>
            <a:endParaRPr lang="en-US" sz="2400" u="sng" dirty="0">
              <a:solidFill>
                <a:schemeClr val="accent5">
                  <a:lumMod val="50000"/>
                </a:schemeClr>
              </a:solidFill>
              <a:ea typeface="Cambria" panose="02040503050406030204" pitchFamily="18" charset="0"/>
              <a:cs typeface="Times New Roman" panose="02020603050405020304" pitchFamily="18" charset="0"/>
            </a:endParaRPr>
          </a:p>
          <a:p>
            <a:pPr marL="344488" indent="0">
              <a:lnSpc>
                <a:spcPct val="107000"/>
              </a:lnSpc>
              <a:spcBef>
                <a:spcPts val="0"/>
              </a:spcBef>
              <a:spcAft>
                <a:spcPts val="0"/>
              </a:spcAft>
              <a:buNone/>
            </a:pPr>
            <a:endParaRPr lang="en-US" sz="2400" u="sng" dirty="0">
              <a:solidFill>
                <a:schemeClr val="accent5">
                  <a:lumMod val="50000"/>
                </a:schemeClr>
              </a:solidFill>
              <a:ea typeface="Cambria" panose="02040503050406030204" pitchFamily="18" charset="0"/>
              <a:cs typeface="Times New Roman" panose="02020603050405020304" pitchFamily="18" charset="0"/>
            </a:endParaRPr>
          </a:p>
          <a:p>
            <a:pPr marL="0" indent="0">
              <a:buNone/>
            </a:pPr>
            <a:r>
              <a:rPr lang="en-US" sz="2400" dirty="0">
                <a:solidFill>
                  <a:srgbClr val="444444"/>
                </a:solidFill>
                <a:ea typeface="Cambria" panose="02040503050406030204" pitchFamily="18" charset="0"/>
                <a:cs typeface="Times New Roman" panose="02020603050405020304" pitchFamily="18" charset="0"/>
              </a:rPr>
              <a:t>Inova Employee Assistance for employees and eligible family members </a:t>
            </a:r>
          </a:p>
          <a:p>
            <a:pPr marL="0" indent="0">
              <a:buNone/>
            </a:pPr>
            <a:r>
              <a:rPr lang="en-US" sz="2400" dirty="0">
                <a:solidFill>
                  <a:srgbClr val="444444"/>
                </a:solidFill>
                <a:ea typeface="Cambria" panose="02040503050406030204" pitchFamily="18" charset="0"/>
                <a:cs typeface="Times New Roman" panose="02020603050405020304" pitchFamily="18" charset="0"/>
              </a:rPr>
              <a:t>Contact: (800) 346-0110 or </a:t>
            </a:r>
            <a:r>
              <a:rPr lang="en-US" sz="2400" u="sng" dirty="0">
                <a:solidFill>
                  <a:srgbClr val="2E2EFF"/>
                </a:solidFill>
                <a:ea typeface="Cambria" panose="02040503050406030204" pitchFamily="18" charset="0"/>
                <a:cs typeface="Times New Roman" panose="02020603050405020304" pitchFamily="18" charset="0"/>
                <a:hlinkClick r:id="rId4" tooltip="Inova Employee Assistance Program"/>
              </a:rPr>
              <a:t>www.inova.org/eap</a:t>
            </a:r>
            <a:endParaRPr lang="en-US" sz="2400" u="sng" dirty="0">
              <a:solidFill>
                <a:srgbClr val="2E2EFF"/>
              </a:solidFill>
              <a:ea typeface="Cambria" panose="02040503050406030204" pitchFamily="18" charset="0"/>
              <a:cs typeface="Times New Roman" panose="02020603050405020304" pitchFamily="18" charset="0"/>
            </a:endParaRPr>
          </a:p>
          <a:p>
            <a:pPr marL="0" indent="0">
              <a:buNone/>
            </a:pPr>
            <a:endParaRPr lang="en-US" sz="1400" dirty="0">
              <a:solidFill>
                <a:srgbClr val="C00000"/>
              </a:solidFill>
            </a:endParaRPr>
          </a:p>
          <a:p>
            <a:pPr marL="0" indent="0">
              <a:buNone/>
            </a:pPr>
            <a:endParaRPr lang="en-US" sz="1400" dirty="0">
              <a:solidFill>
                <a:srgbClr val="C00000"/>
              </a:solidFill>
            </a:endParaRPr>
          </a:p>
        </p:txBody>
      </p:sp>
      <p:sp>
        <p:nvSpPr>
          <p:cNvPr id="4" name="Slide Number Placeholder 3">
            <a:extLst>
              <a:ext uri="{FF2B5EF4-FFF2-40B4-BE49-F238E27FC236}">
                <a16:creationId xmlns:a16="http://schemas.microsoft.com/office/drawing/2014/main" id="{AA848743-6C20-81DE-948E-CEBCB0C0D08F}"/>
              </a:ext>
            </a:extLst>
          </p:cNvPr>
          <p:cNvSpPr>
            <a:spLocks noGrp="1"/>
          </p:cNvSpPr>
          <p:nvPr>
            <p:ph type="sldNum" sz="quarter" idx="12"/>
          </p:nvPr>
        </p:nvSpPr>
        <p:spPr/>
        <p:txBody>
          <a:bodyPr/>
          <a:lstStyle/>
          <a:p>
            <a:pPr defTabSz="914400">
              <a:defRPr/>
            </a:pPr>
            <a:fld id="{62E25340-54C0-4D97-AA52-D61C6E857B51}" type="slidenum">
              <a:rPr lang="en-US">
                <a:solidFill>
                  <a:srgbClr val="FFFFFF"/>
                </a:solidFill>
                <a:latin typeface="Century Gothic"/>
              </a:rPr>
              <a:pPr defTabSz="914400">
                <a:defRPr/>
              </a:pPr>
              <a:t>47</a:t>
            </a:fld>
            <a:endParaRPr lang="en-US" dirty="0">
              <a:solidFill>
                <a:srgbClr val="FFFFFF"/>
              </a:solidFill>
              <a:latin typeface="Century Gothic"/>
            </a:endParaRPr>
          </a:p>
        </p:txBody>
      </p:sp>
      <p:sp>
        <p:nvSpPr>
          <p:cNvPr id="5" name="Title 1">
            <a:extLst>
              <a:ext uri="{FF2B5EF4-FFF2-40B4-BE49-F238E27FC236}">
                <a16:creationId xmlns:a16="http://schemas.microsoft.com/office/drawing/2014/main" id="{A6C2B4B9-A1F9-D9A3-4AD7-E34C259D1E16}"/>
              </a:ext>
            </a:extLst>
          </p:cNvPr>
          <p:cNvSpPr txBox="1">
            <a:spLocks/>
          </p:cNvSpPr>
          <p:nvPr/>
        </p:nvSpPr>
        <p:spPr bwMode="auto">
          <a:xfrm>
            <a:off x="1531956" y="0"/>
            <a:ext cx="9144000" cy="640080"/>
          </a:xfrm>
          <a:prstGeom prst="rect">
            <a:avLst/>
          </a:prstGeom>
          <a:solidFill>
            <a:srgbClr val="282F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a:lstStyle>
          <a:p>
            <a:pPr defTabSz="914400"/>
            <a:r>
              <a:rPr lang="en-US" sz="2400" b="1" kern="0" dirty="0">
                <a:solidFill>
                  <a:srgbClr val="FFFFFF"/>
                </a:solidFill>
                <a:ea typeface="Cambria" panose="02040503050406030204" pitchFamily="18" charset="0"/>
              </a:rPr>
              <a:t>D.C. Government Behavioral Health Resources for Employees</a:t>
            </a:r>
          </a:p>
        </p:txBody>
      </p:sp>
    </p:spTree>
    <p:extLst>
      <p:ext uri="{BB962C8B-B14F-4D97-AF65-F5344CB8AC3E}">
        <p14:creationId xmlns:p14="http://schemas.microsoft.com/office/powerpoint/2010/main" val="3058074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FB8A31-041B-45AF-9B68-746D85D1AA29}"/>
              </a:ext>
            </a:extLst>
          </p:cNvPr>
          <p:cNvSpPr>
            <a:spLocks noGrp="1"/>
          </p:cNvSpPr>
          <p:nvPr>
            <p:ph type="sldNum" sz="quarter" idx="12"/>
          </p:nvPr>
        </p:nvSpPr>
        <p:spPr/>
        <p:txBody>
          <a:bodyPr/>
          <a:lstStyle/>
          <a:p>
            <a:pPr defTabSz="914400">
              <a:defRPr/>
            </a:pPr>
            <a:fld id="{12055D5D-1616-41D2-A810-F138318299A1}" type="slidenum">
              <a:rPr lang="en-US">
                <a:solidFill>
                  <a:srgbClr val="FFFFFF"/>
                </a:solidFill>
                <a:latin typeface="Century Gothic"/>
              </a:rPr>
              <a:pPr defTabSz="914400">
                <a:defRPr/>
              </a:pPr>
              <a:t>48</a:t>
            </a:fld>
            <a:endParaRPr lang="en-US" dirty="0">
              <a:solidFill>
                <a:srgbClr val="FFFFFF"/>
              </a:solidFill>
              <a:latin typeface="Century Gothic"/>
            </a:endParaRPr>
          </a:p>
        </p:txBody>
      </p:sp>
      <p:sp>
        <p:nvSpPr>
          <p:cNvPr id="4" name="TextBox 3">
            <a:extLst>
              <a:ext uri="{FF2B5EF4-FFF2-40B4-BE49-F238E27FC236}">
                <a16:creationId xmlns:a16="http://schemas.microsoft.com/office/drawing/2014/main" id="{95634535-04E8-4388-9791-759304E1E208}"/>
              </a:ext>
            </a:extLst>
          </p:cNvPr>
          <p:cNvSpPr txBox="1"/>
          <p:nvPr/>
        </p:nvSpPr>
        <p:spPr>
          <a:xfrm>
            <a:off x="1900233" y="1542332"/>
            <a:ext cx="8041062" cy="4901598"/>
          </a:xfrm>
          <a:prstGeom prst="rect">
            <a:avLst/>
          </a:prstGeom>
          <a:noFill/>
        </p:spPr>
        <p:txBody>
          <a:bodyPr wrap="square">
            <a:spAutoFit/>
          </a:bodyPr>
          <a:lstStyle/>
          <a:p>
            <a:pPr defTabSz="914400" fontAlgn="base"/>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914400" fontAlgn="base">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Mental Health services and supports </a:t>
            </a:r>
          </a:p>
          <a:p>
            <a:pPr defTabSz="914400" fontAlgn="base"/>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https://dbh.dc.gov/page/list-community-based-service-providers</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defTabSz="914400" fontAlgn="base">
              <a:lnSpc>
                <a:spcPct val="107000"/>
              </a:lnSpc>
              <a:spcAft>
                <a:spcPts val="1500"/>
              </a:spcAft>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914400" fontAlgn="base">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Free Standing Mental Health Clinics </a:t>
            </a:r>
          </a:p>
          <a:p>
            <a:pPr defTabSz="914400" fontAlgn="base"/>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Call 888-793-4357 for a list of clinics</a:t>
            </a:r>
          </a:p>
          <a:p>
            <a:pPr defTabSz="914400" fontAlgn="base"/>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914400" fontAlgn="base">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Federally Qualified Health Care Centers</a:t>
            </a:r>
          </a:p>
          <a:p>
            <a:pPr defTabSz="914400" fontAlgn="base"/>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https://findahealthcenter.hrsa.gov/</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defTabSz="914400" fontAlgn="base"/>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914400" fontAlgn="base">
              <a:buFont typeface="Symbol" panose="05050102010706020507" pitchFamily="18" charset="2"/>
              <a:buChar char=""/>
            </a:pPr>
            <a:r>
              <a:rPr lang="en-US" dirty="0">
                <a:solidFill>
                  <a:srgbClr val="000000"/>
                </a:solidFill>
                <a:latin typeface="Times New Roman"/>
                <a:ea typeface="Calibri" panose="020F0502020204030204" pitchFamily="34" charset="0"/>
                <a:cs typeface="Times New Roman"/>
              </a:rPr>
              <a:t>Substance Use Disorder Services and Supports</a:t>
            </a:r>
          </a:p>
          <a:p>
            <a:pPr defTabSz="914400" fontAlgn="base"/>
            <a:r>
              <a:rPr lang="en-US" dirty="0">
                <a:solidFill>
                  <a:srgbClr val="000000"/>
                </a:solidFill>
                <a:latin typeface="Times New Roman"/>
                <a:ea typeface="Calibri" panose="020F0502020204030204" pitchFamily="34" charset="0"/>
                <a:cs typeface="Times New Roman"/>
                <a:hlinkClick r:id="rId4"/>
              </a:rPr>
              <a:t>https://dbh.dc.gov/page/substance-use-disorder-services</a:t>
            </a:r>
            <a:endParaRPr lang="en-US" dirty="0">
              <a:solidFill>
                <a:srgbClr val="000000"/>
              </a:solidFill>
              <a:latin typeface="Times New Roman"/>
              <a:ea typeface="Calibri" panose="020F0502020204030204" pitchFamily="34" charset="0"/>
              <a:cs typeface="Times New Roman"/>
            </a:endParaRPr>
          </a:p>
          <a:p>
            <a:pPr defTabSz="914400" fontAlgn="base">
              <a:lnSpc>
                <a:spcPct val="107000"/>
              </a:lnSpc>
              <a:spcAft>
                <a:spcPts val="1500"/>
              </a:spcAft>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914400" fontAlgn="base">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School-based services in public &amp; public charter schools</a:t>
            </a:r>
          </a:p>
          <a:p>
            <a:pPr defTabSz="914400" fontAlgn="base"/>
            <a:r>
              <a:rPr lang="en-US" dirty="0">
                <a:solidFill>
                  <a:srgbClr val="DAEDEF">
                    <a:lumMod val="50000"/>
                  </a:srgbClr>
                </a:solidFill>
                <a:latin typeface="Times New Roman"/>
                <a:cs typeface="Times New Roman"/>
                <a:hlinkClick r:id="rId5">
                  <a:extLst>
                    <a:ext uri="{A12FA001-AC4F-418D-AE19-62706E023703}">
                      <ahyp:hlinkClr xmlns:ahyp="http://schemas.microsoft.com/office/drawing/2018/hyperlinkcolor" val="tx"/>
                    </a:ext>
                  </a:extLst>
                </a:hlinkClick>
              </a:rPr>
              <a:t>https://dbh.dc.gov/node/121802</a:t>
            </a:r>
            <a:endParaRPr lang="en-US" dirty="0">
              <a:solidFill>
                <a:srgbClr val="DAEDEF">
                  <a:lumMod val="50000"/>
                </a:srgbClr>
              </a:solidFill>
              <a:latin typeface="Times New Roman"/>
              <a:cs typeface="Times New Roman"/>
            </a:endParaRPr>
          </a:p>
          <a:p>
            <a:pPr defTabSz="914400" fontAlgn="base"/>
            <a:endPar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18BE1AE-06B4-9E5E-6AC4-BF166B631D90}"/>
              </a:ext>
            </a:extLst>
          </p:cNvPr>
          <p:cNvSpPr txBox="1">
            <a:spLocks/>
          </p:cNvSpPr>
          <p:nvPr/>
        </p:nvSpPr>
        <p:spPr>
          <a:xfrm>
            <a:off x="1524000" y="1"/>
            <a:ext cx="9144000" cy="641023"/>
          </a:xfrm>
          <a:prstGeom prst="rect">
            <a:avLst/>
          </a:prstGeom>
          <a:solidFill>
            <a:srgbClr val="282F7E"/>
          </a:solidFill>
        </p:spPr>
        <p:txBody>
          <a:bodyPr/>
          <a:lst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a:lstStyle>
          <a:p>
            <a:pPr defTabSz="914400"/>
            <a:r>
              <a:rPr lang="en-US" sz="2400" b="1" kern="0" dirty="0">
                <a:solidFill>
                  <a:srgbClr val="FFFFFF"/>
                </a:solidFill>
                <a:ea typeface="Cambria" panose="02040503050406030204" pitchFamily="18" charset="0"/>
              </a:rPr>
              <a:t>Easy Access to Behavioral Health Services</a:t>
            </a:r>
          </a:p>
        </p:txBody>
      </p:sp>
      <p:sp>
        <p:nvSpPr>
          <p:cNvPr id="6" name="TextBox 5">
            <a:extLst>
              <a:ext uri="{FF2B5EF4-FFF2-40B4-BE49-F238E27FC236}">
                <a16:creationId xmlns:a16="http://schemas.microsoft.com/office/drawing/2014/main" id="{3B517B26-C4A7-1357-8828-494A3F37A993}"/>
              </a:ext>
            </a:extLst>
          </p:cNvPr>
          <p:cNvSpPr txBox="1"/>
          <p:nvPr/>
        </p:nvSpPr>
        <p:spPr>
          <a:xfrm>
            <a:off x="1679543" y="777187"/>
            <a:ext cx="8832915" cy="923330"/>
          </a:xfrm>
          <a:prstGeom prst="rect">
            <a:avLst/>
          </a:prstGeom>
          <a:noFill/>
        </p:spPr>
        <p:txBody>
          <a:bodyPr wrap="square" rtlCol="0">
            <a:spAutoFit/>
          </a:bodyPr>
          <a:lstStyle/>
          <a:p>
            <a:pPr defTabSz="914400"/>
            <a:r>
              <a:rPr lang="en-US" dirty="0">
                <a:solidFill>
                  <a:srgbClr val="000000"/>
                </a:solidFill>
                <a:latin typeface="Cambria" panose="02040503050406030204" pitchFamily="18" charset="0"/>
                <a:ea typeface="Cambria" panose="02040503050406030204" pitchFamily="18" charset="0"/>
              </a:rPr>
              <a:t>Behavioral health services are easy to access by telehealth, face to face in certified community-based clinics, government service centers, and in public schools.</a:t>
            </a:r>
            <a:r>
              <a:rPr lang="en-US" dirty="0">
                <a:solidFill>
                  <a:srgbClr val="000000"/>
                </a:solidFill>
                <a:latin typeface="Cambria" panose="02040503050406030204" pitchFamily="18" charset="0"/>
                <a:ea typeface="Calibri" panose="020F0502020204030204" pitchFamily="34" charset="0"/>
                <a:cs typeface="Calibri" panose="020F0502020204030204" pitchFamily="34" charset="0"/>
              </a:rPr>
              <a:t> DBH certifies community-based providers and monitors access and quality of care.</a:t>
            </a:r>
            <a:endParaRPr lang="en-US"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7675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7466E-57E7-5216-9DE9-80D9073B4D0C}"/>
              </a:ext>
            </a:extLst>
          </p:cNvPr>
          <p:cNvSpPr>
            <a:spLocks noGrp="1"/>
          </p:cNvSpPr>
          <p:nvPr>
            <p:ph idx="1"/>
          </p:nvPr>
        </p:nvSpPr>
        <p:spPr>
          <a:xfrm>
            <a:off x="1882218" y="631597"/>
            <a:ext cx="5493684" cy="5786677"/>
          </a:xfrm>
        </p:spPr>
        <p:txBody>
          <a:bodyPr/>
          <a:lstStyle/>
          <a:p>
            <a:pPr fontAlgn="base"/>
            <a:endParaRPr lang="en-US" sz="1600" dirty="0">
              <a:ea typeface="Cambria" panose="02040503050406030204" pitchFamily="18" charset="0"/>
              <a:cs typeface="Times New Roman" panose="02020603050405020304" pitchFamily="18" charset="0"/>
            </a:endParaRPr>
          </a:p>
          <a:p>
            <a:pPr marL="285750" indent="-285750">
              <a:spcBef>
                <a:spcPts val="0"/>
              </a:spcBef>
              <a:buFont typeface="Wingdings" panose="05000000000000000000" pitchFamily="2" charset="2"/>
              <a:buChar char="ü"/>
            </a:pPr>
            <a:r>
              <a:rPr lang="en-US" sz="1400" b="1" dirty="0">
                <a:ea typeface="Cambria" panose="02040503050406030204" pitchFamily="18" charset="0"/>
                <a:cs typeface="Times New Roman" panose="02020603050405020304" pitchFamily="18" charset="0"/>
              </a:rPr>
              <a:t>Urgent Care Clinics  </a:t>
            </a:r>
          </a:p>
          <a:p>
            <a:pPr marL="0" indent="0">
              <a:spcBef>
                <a:spcPts val="0"/>
              </a:spcBef>
              <a:buNone/>
            </a:pPr>
            <a:endParaRPr lang="en-US" sz="1400" b="1" dirty="0">
              <a:ea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sz="1400" dirty="0">
                <a:ea typeface="Cambria" panose="02040503050406030204" pitchFamily="18" charset="0"/>
                <a:cs typeface="Times New Roman" panose="02020603050405020304" pitchFamily="18" charset="0"/>
              </a:rPr>
              <a:t>Adult clinic located at 35 K Street NE.  Walk in between   8:30 a.m. – 3 p.m. for same day service</a:t>
            </a:r>
          </a:p>
          <a:p>
            <a:pPr marL="457200" lvl="1" indent="0">
              <a:buNone/>
            </a:pPr>
            <a:r>
              <a:rPr lang="en-US" sz="1400" dirty="0">
                <a:ea typeface="Cambria" panose="02040503050406030204" pitchFamily="18" charset="0"/>
                <a:cs typeface="Times New Roman" panose="02020603050405020304" pitchFamily="18" charset="0"/>
              </a:rPr>
              <a:t>           Contact: 202-442-4202 </a:t>
            </a:r>
            <a:endParaRPr lang="en-US" sz="1400" dirty="0">
              <a:highlight>
                <a:srgbClr val="FFFF00"/>
              </a:highlight>
              <a:ea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sz="1400" dirty="0">
                <a:ea typeface="Cambria" panose="02040503050406030204" pitchFamily="18" charset="0"/>
                <a:cs typeface="Times New Roman" panose="02020603050405020304" pitchFamily="18" charset="0"/>
              </a:rPr>
              <a:t>Child/youth clinic located at 821 Howard Road SE </a:t>
            </a:r>
          </a:p>
          <a:p>
            <a:pPr marL="457200" lvl="1" indent="0">
              <a:buNone/>
            </a:pPr>
            <a:r>
              <a:rPr lang="en-US" sz="1400" dirty="0">
                <a:ea typeface="Cambria" panose="02040503050406030204" pitchFamily="18" charset="0"/>
                <a:cs typeface="Times New Roman" panose="02020603050405020304" pitchFamily="18" charset="0"/>
              </a:rPr>
              <a:t>            Contact: 202-698-2611</a:t>
            </a:r>
            <a:endParaRPr lang="en-US" sz="1400" dirty="0">
              <a:highlight>
                <a:srgbClr val="FFFF00"/>
              </a:highlight>
              <a:ea typeface="Cambria" panose="02040503050406030204" pitchFamily="18" charset="0"/>
              <a:cs typeface="Times New Roman" panose="02020603050405020304" pitchFamily="18" charset="0"/>
            </a:endParaRPr>
          </a:p>
          <a:p>
            <a:pPr lvl="1" fontAlgn="base"/>
            <a:endParaRPr lang="en-US" sz="1400" dirty="0">
              <a:ea typeface="Cambria" panose="02040503050406030204" pitchFamily="18" charset="0"/>
              <a:cs typeface="Times New Roman" panose="02020603050405020304" pitchFamily="18" charset="0"/>
            </a:endParaRPr>
          </a:p>
          <a:p>
            <a:pPr fontAlgn="base">
              <a:buFont typeface="Wingdings" panose="05000000000000000000" pitchFamily="2" charset="2"/>
              <a:buChar char="ü"/>
            </a:pPr>
            <a:r>
              <a:rPr lang="en-US" sz="1400" b="1" dirty="0">
                <a:ea typeface="Cambria" panose="02040503050406030204" pitchFamily="18" charset="0"/>
                <a:cs typeface="Times New Roman" panose="02020603050405020304" pitchFamily="18" charset="0"/>
              </a:rPr>
              <a:t>Mobile Response </a:t>
            </a:r>
            <a:endParaRPr lang="en-US" sz="1400" b="1" strike="sngStrike" dirty="0">
              <a:ea typeface="Cambria" panose="02040503050406030204" pitchFamily="18" charset="0"/>
              <a:cs typeface="Times New Roman" panose="02020603050405020304" pitchFamily="18" charset="0"/>
            </a:endParaRPr>
          </a:p>
          <a:p>
            <a:pPr>
              <a:spcBef>
                <a:spcPts val="0"/>
              </a:spcBef>
            </a:pPr>
            <a:endParaRPr lang="en-US" sz="1400" b="1" dirty="0">
              <a:ea typeface="Cambria" panose="02040503050406030204" pitchFamily="18" charset="0"/>
              <a:cs typeface="Times New Roman" panose="02020603050405020304" pitchFamily="18" charset="0"/>
            </a:endParaRPr>
          </a:p>
          <a:p>
            <a:pPr lvl="1">
              <a:spcBef>
                <a:spcPts val="0"/>
              </a:spcBef>
              <a:buFont typeface="Arial" panose="020B0604020202020204" pitchFamily="34" charset="0"/>
              <a:buChar char="•"/>
            </a:pPr>
            <a:r>
              <a:rPr lang="en-US" sz="1400" dirty="0">
                <a:ea typeface="Cambria" panose="02040503050406030204" pitchFamily="18" charset="0"/>
                <a:cs typeface="Times New Roman" panose="02020603050405020304" pitchFamily="18" charset="0"/>
              </a:rPr>
              <a:t>Community Response Team for adults who are unwilling or unable to go to a clinic</a:t>
            </a:r>
          </a:p>
          <a:p>
            <a:pPr marL="0" indent="0">
              <a:spcBef>
                <a:spcPts val="0"/>
              </a:spcBef>
              <a:buNone/>
            </a:pPr>
            <a:r>
              <a:rPr lang="en-US" sz="1400" dirty="0">
                <a:ea typeface="Cambria" panose="02040503050406030204" pitchFamily="18" charset="0"/>
                <a:cs typeface="Times New Roman" panose="02020603050405020304" pitchFamily="18" charset="0"/>
              </a:rPr>
              <a:t>                        Contact: 202-673-6495</a:t>
            </a:r>
          </a:p>
          <a:p>
            <a:pPr marL="0" indent="0">
              <a:spcBef>
                <a:spcPts val="0"/>
              </a:spcBef>
              <a:buNone/>
            </a:pPr>
            <a:endParaRPr lang="en-US" sz="1400" dirty="0">
              <a:ea typeface="Cambria" panose="02040503050406030204" pitchFamily="18" charset="0"/>
              <a:cs typeface="Times New Roman" panose="02020603050405020304" pitchFamily="18" charset="0"/>
            </a:endParaRPr>
          </a:p>
          <a:p>
            <a:pPr lvl="1">
              <a:spcBef>
                <a:spcPts val="0"/>
              </a:spcBef>
              <a:buFont typeface="Arial" panose="020B0604020202020204" pitchFamily="34" charset="0"/>
              <a:buChar char="•"/>
            </a:pPr>
            <a:r>
              <a:rPr lang="en-US" sz="1400" dirty="0">
                <a:ea typeface="Cambria" panose="02040503050406030204" pitchFamily="18" charset="0"/>
                <a:cs typeface="Times New Roman" panose="02020603050405020304" pitchFamily="18" charset="0"/>
              </a:rPr>
              <a:t>Children and Adolescent Mobile Psychiatric Service (ChAMPS) for children and youth ages 6-21 years  </a:t>
            </a:r>
          </a:p>
          <a:p>
            <a:pPr marL="457200" lvl="1" indent="0">
              <a:buNone/>
            </a:pPr>
            <a:r>
              <a:rPr lang="en-US" sz="1400" dirty="0">
                <a:ea typeface="Cambria" panose="02040503050406030204" pitchFamily="18" charset="0"/>
                <a:cs typeface="Times New Roman" panose="02020603050405020304" pitchFamily="18" charset="0"/>
              </a:rPr>
              <a:t>            Contact: 202-481-1440</a:t>
            </a:r>
          </a:p>
          <a:p>
            <a:pPr marL="457200" lvl="1" indent="0">
              <a:buNone/>
            </a:pPr>
            <a:endParaRPr lang="en-US" sz="1400" b="1" dirty="0">
              <a:ea typeface="Cambria" panose="02040503050406030204" pitchFamily="18" charset="0"/>
              <a:cs typeface="Times New Roman" panose="02020603050405020304" pitchFamily="18" charset="0"/>
            </a:endParaRPr>
          </a:p>
          <a:p>
            <a:pPr marL="342900" lvl="1" indent="-342900">
              <a:buFont typeface="Wingdings" panose="05000000000000000000" pitchFamily="2" charset="2"/>
              <a:buChar char="ü"/>
            </a:pPr>
            <a:r>
              <a:rPr lang="en-US" sz="1400" b="1" dirty="0">
                <a:latin typeface="Times New Roman" panose="02020603050405020304" pitchFamily="18" charset="0"/>
                <a:ea typeface="Calibri" panose="020F0502020204030204" pitchFamily="34" charset="0"/>
                <a:cs typeface="Times New Roman" panose="02020603050405020304" pitchFamily="18" charset="0"/>
              </a:rPr>
              <a:t>Comprehensive Psychiatric Emergency Program </a:t>
            </a:r>
          </a:p>
          <a:p>
            <a:pPr marL="460375" lvl="1" indent="0">
              <a:buFont typeface="Arial" panose="020B0604020202020204" pitchFamily="34" charset="0"/>
              <a:buChar char="•"/>
            </a:pP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Available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ea typeface="Cambria" panose="02040503050406030204" pitchFamily="18" charset="0"/>
                <a:cs typeface="Times New Roman" panose="02020603050405020304" pitchFamily="18" charset="0"/>
              </a:rPr>
              <a:t>24 hours/7 days: This program provides 	emergency  psychiatric care and referral to treatment. </a:t>
            </a:r>
          </a:p>
          <a:p>
            <a:pPr marL="460375" lvl="1" indent="0">
              <a:buFont typeface="Arial" panose="020B0604020202020204" pitchFamily="34" charset="0"/>
              <a:buChar char="•"/>
            </a:pPr>
            <a:r>
              <a:rPr lang="en-US" sz="1400" dirty="0">
                <a:ea typeface="Cambria" panose="02040503050406030204" pitchFamily="18" charset="0"/>
                <a:cs typeface="Times New Roman" panose="02020603050405020304" pitchFamily="18" charset="0"/>
              </a:rPr>
              <a:t>1905 E Street SE   Contact: 202-673-9319</a:t>
            </a:r>
          </a:p>
        </p:txBody>
      </p:sp>
      <p:sp>
        <p:nvSpPr>
          <p:cNvPr id="4" name="Slide Number Placeholder 3">
            <a:extLst>
              <a:ext uri="{FF2B5EF4-FFF2-40B4-BE49-F238E27FC236}">
                <a16:creationId xmlns:a16="http://schemas.microsoft.com/office/drawing/2014/main" id="{C10C492D-C404-AD61-B0FE-5E8A14E5C8BB}"/>
              </a:ext>
            </a:extLst>
          </p:cNvPr>
          <p:cNvSpPr>
            <a:spLocks noGrp="1"/>
          </p:cNvSpPr>
          <p:nvPr>
            <p:ph type="sldNum" sz="quarter" idx="12"/>
          </p:nvPr>
        </p:nvSpPr>
        <p:spPr/>
        <p:txBody>
          <a:bodyPr/>
          <a:lstStyle/>
          <a:p>
            <a:pPr defTabSz="914400">
              <a:defRPr/>
            </a:pPr>
            <a:fld id="{62E25340-54C0-4D97-AA52-D61C6E857B51}" type="slidenum">
              <a:rPr lang="en-US">
                <a:solidFill>
                  <a:srgbClr val="FFFFFF"/>
                </a:solidFill>
                <a:latin typeface="Century Gothic"/>
              </a:rPr>
              <a:pPr defTabSz="914400">
                <a:defRPr/>
              </a:pPr>
              <a:t>49</a:t>
            </a:fld>
            <a:endParaRPr lang="en-US" dirty="0">
              <a:solidFill>
                <a:srgbClr val="FFFFFF"/>
              </a:solidFill>
              <a:latin typeface="Century Gothic"/>
            </a:endParaRPr>
          </a:p>
        </p:txBody>
      </p:sp>
      <p:sp>
        <p:nvSpPr>
          <p:cNvPr id="5" name="Title 1">
            <a:extLst>
              <a:ext uri="{FF2B5EF4-FFF2-40B4-BE49-F238E27FC236}">
                <a16:creationId xmlns:a16="http://schemas.microsoft.com/office/drawing/2014/main" id="{351FA8AA-FC18-FAFE-3E77-5BFF85580706}"/>
              </a:ext>
            </a:extLst>
          </p:cNvPr>
          <p:cNvSpPr>
            <a:spLocks noGrp="1"/>
          </p:cNvSpPr>
          <p:nvPr>
            <p:ph type="title"/>
          </p:nvPr>
        </p:nvSpPr>
        <p:spPr>
          <a:xfrm>
            <a:off x="1524000" y="0"/>
            <a:ext cx="9144000" cy="631596"/>
          </a:xfrm>
          <a:solidFill>
            <a:srgbClr val="282F7E"/>
          </a:solidFill>
        </p:spPr>
        <p:txBody>
          <a:bodyPr/>
          <a:lstStyle/>
          <a:p>
            <a:r>
              <a:rPr lang="en-US" sz="2400" b="1" dirty="0">
                <a:solidFill>
                  <a:schemeClr val="bg1"/>
                </a:solidFill>
                <a:ea typeface="Cambria" panose="02040503050406030204" pitchFamily="18" charset="0"/>
              </a:rPr>
              <a:t>Same Day Urgent Care Resources</a:t>
            </a:r>
          </a:p>
        </p:txBody>
      </p:sp>
      <p:pic>
        <p:nvPicPr>
          <p:cNvPr id="8" name="Picture 7" descr="A picture containing text&#10;&#10;Description automatically generated">
            <a:extLst>
              <a:ext uri="{FF2B5EF4-FFF2-40B4-BE49-F238E27FC236}">
                <a16:creationId xmlns:a16="http://schemas.microsoft.com/office/drawing/2014/main" id="{B65C11A4-06CE-4747-2D04-74D25C44C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10626" y="1898030"/>
            <a:ext cx="3722208" cy="2791656"/>
          </a:xfrm>
          <a:prstGeom prst="rect">
            <a:avLst/>
          </a:prstGeom>
        </p:spPr>
      </p:pic>
    </p:spTree>
    <p:extLst>
      <p:ext uri="{BB962C8B-B14F-4D97-AF65-F5344CB8AC3E}">
        <p14:creationId xmlns:p14="http://schemas.microsoft.com/office/powerpoint/2010/main" val="366683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7C2E-AB28-4CB6-A13D-780FFC16FBE6}"/>
              </a:ext>
            </a:extLst>
          </p:cNvPr>
          <p:cNvSpPr>
            <a:spLocks noGrp="1"/>
          </p:cNvSpPr>
          <p:nvPr>
            <p:ph type="title"/>
          </p:nvPr>
        </p:nvSpPr>
        <p:spPr/>
        <p:txBody>
          <a:bodyPr>
            <a:normAutofit/>
          </a:bodyPr>
          <a:lstStyle/>
          <a:p>
            <a:r>
              <a:rPr lang="en-US" sz="4400" dirty="0"/>
              <a:t>1996</a:t>
            </a:r>
          </a:p>
        </p:txBody>
      </p:sp>
      <p:sp>
        <p:nvSpPr>
          <p:cNvPr id="3" name="Content Placeholder 2">
            <a:extLst>
              <a:ext uri="{FF2B5EF4-FFF2-40B4-BE49-F238E27FC236}">
                <a16:creationId xmlns:a16="http://schemas.microsoft.com/office/drawing/2014/main" id="{9066D653-58B7-4F19-97AB-B68C4D0F94CE}"/>
              </a:ext>
            </a:extLst>
          </p:cNvPr>
          <p:cNvSpPr>
            <a:spLocks noGrp="1"/>
          </p:cNvSpPr>
          <p:nvPr>
            <p:ph idx="1"/>
          </p:nvPr>
        </p:nvSpPr>
        <p:spPr/>
        <p:txBody>
          <a:bodyPr>
            <a:normAutofit/>
          </a:bodyPr>
          <a:lstStyle/>
          <a:p>
            <a:r>
              <a:rPr lang="en-US" sz="4000" dirty="0"/>
              <a:t>Mental Health Parity Act was signed into law ending discriminatory annual lifetime ceiling limits for mental health care.</a:t>
            </a:r>
          </a:p>
        </p:txBody>
      </p:sp>
      <p:pic>
        <p:nvPicPr>
          <p:cNvPr id="4" name="Picture 3">
            <a:extLst>
              <a:ext uri="{FF2B5EF4-FFF2-40B4-BE49-F238E27FC236}">
                <a16:creationId xmlns:a16="http://schemas.microsoft.com/office/drawing/2014/main" id="{4C12DF48-50BF-4D89-A276-1D2599660E25}"/>
              </a:ext>
            </a:extLst>
          </p:cNvPr>
          <p:cNvPicPr>
            <a:picLocks noChangeAspect="1"/>
          </p:cNvPicPr>
          <p:nvPr/>
        </p:nvPicPr>
        <p:blipFill>
          <a:blip r:embed="rId2"/>
          <a:stretch>
            <a:fillRect/>
          </a:stretch>
        </p:blipFill>
        <p:spPr>
          <a:xfrm>
            <a:off x="8753450" y="163228"/>
            <a:ext cx="3001895" cy="1035617"/>
          </a:xfrm>
          <a:prstGeom prst="rect">
            <a:avLst/>
          </a:prstGeom>
        </p:spPr>
      </p:pic>
    </p:spTree>
    <p:extLst>
      <p:ext uri="{BB962C8B-B14F-4D97-AF65-F5344CB8AC3E}">
        <p14:creationId xmlns:p14="http://schemas.microsoft.com/office/powerpoint/2010/main" val="3137094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534" y="1348031"/>
            <a:ext cx="7888595" cy="4128942"/>
          </a:xfrm>
          <a:prstGeom prst="rect">
            <a:avLst/>
          </a:prstGeom>
        </p:spPr>
      </p:pic>
      <p:sp>
        <p:nvSpPr>
          <p:cNvPr id="4" name="Slide Number Placeholder 3">
            <a:extLst>
              <a:ext uri="{FF2B5EF4-FFF2-40B4-BE49-F238E27FC236}">
                <a16:creationId xmlns:a16="http://schemas.microsoft.com/office/drawing/2014/main" id="{86F13FD6-40E2-4352-82E1-F61B666EBAD0}"/>
              </a:ext>
            </a:extLst>
          </p:cNvPr>
          <p:cNvSpPr>
            <a:spLocks noGrp="1"/>
          </p:cNvSpPr>
          <p:nvPr>
            <p:ph type="sldNum" sz="quarter" idx="12"/>
          </p:nvPr>
        </p:nvSpPr>
        <p:spPr/>
        <p:txBody>
          <a:bodyPr/>
          <a:lstStyle/>
          <a:p>
            <a:pPr defTabSz="914400">
              <a:defRPr/>
            </a:pPr>
            <a:fld id="{12055D5D-1616-41D2-A810-F138318299A1}" type="slidenum">
              <a:rPr lang="en-US">
                <a:solidFill>
                  <a:srgbClr val="FFFFFF"/>
                </a:solidFill>
                <a:latin typeface="Century Gothic"/>
              </a:rPr>
              <a:pPr defTabSz="914400">
                <a:defRPr/>
              </a:pPr>
              <a:t>50</a:t>
            </a:fld>
            <a:endParaRPr lang="en-US" dirty="0">
              <a:solidFill>
                <a:srgbClr val="FFFFFF"/>
              </a:solidFill>
              <a:latin typeface="Century Gothic"/>
            </a:endParaRPr>
          </a:p>
        </p:txBody>
      </p:sp>
      <p:sp>
        <p:nvSpPr>
          <p:cNvPr id="5" name="Title 1">
            <a:extLst>
              <a:ext uri="{FF2B5EF4-FFF2-40B4-BE49-F238E27FC236}">
                <a16:creationId xmlns:a16="http://schemas.microsoft.com/office/drawing/2014/main" id="{02977BA8-73F2-3CEA-AD9F-BBE56976C74F}"/>
              </a:ext>
            </a:extLst>
          </p:cNvPr>
          <p:cNvSpPr txBox="1">
            <a:spLocks/>
          </p:cNvSpPr>
          <p:nvPr/>
        </p:nvSpPr>
        <p:spPr>
          <a:xfrm>
            <a:off x="1524000" y="0"/>
            <a:ext cx="9144000" cy="640080"/>
          </a:xfrm>
          <a:prstGeom prst="rect">
            <a:avLst/>
          </a:prstGeom>
          <a:solidFill>
            <a:srgbClr val="282F7E"/>
          </a:solidFill>
        </p:spPr>
        <p:txBody>
          <a:bodyPr/>
          <a:lstStyle>
            <a:lvl1pPr algn="ctr" rtl="0" eaLnBrk="0" fontAlgn="base" hangingPunct="0">
              <a:spcBef>
                <a:spcPct val="0"/>
              </a:spcBef>
              <a:spcAft>
                <a:spcPct val="0"/>
              </a:spcAft>
              <a:defRPr sz="33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3300">
                <a:solidFill>
                  <a:schemeClr val="tx2"/>
                </a:solidFill>
                <a:latin typeface="Century Gothic" pitchFamily="34" charset="0"/>
              </a:defRPr>
            </a:lvl2pPr>
            <a:lvl3pPr algn="ctr" rtl="0" eaLnBrk="0" fontAlgn="base" hangingPunct="0">
              <a:spcBef>
                <a:spcPct val="0"/>
              </a:spcBef>
              <a:spcAft>
                <a:spcPct val="0"/>
              </a:spcAft>
              <a:defRPr sz="3300">
                <a:solidFill>
                  <a:schemeClr val="tx2"/>
                </a:solidFill>
                <a:latin typeface="Century Gothic" pitchFamily="34" charset="0"/>
              </a:defRPr>
            </a:lvl3pPr>
            <a:lvl4pPr algn="ctr" rtl="0" eaLnBrk="0" fontAlgn="base" hangingPunct="0">
              <a:spcBef>
                <a:spcPct val="0"/>
              </a:spcBef>
              <a:spcAft>
                <a:spcPct val="0"/>
              </a:spcAft>
              <a:defRPr sz="3300">
                <a:solidFill>
                  <a:schemeClr val="tx2"/>
                </a:solidFill>
                <a:latin typeface="Century Gothic" pitchFamily="34" charset="0"/>
              </a:defRPr>
            </a:lvl4pPr>
            <a:lvl5pPr algn="ctr" rtl="0" eaLnBrk="0" fontAlgn="base" hangingPunct="0">
              <a:spcBef>
                <a:spcPct val="0"/>
              </a:spcBef>
              <a:spcAft>
                <a:spcPct val="0"/>
              </a:spcAft>
              <a:defRPr sz="3300">
                <a:solidFill>
                  <a:schemeClr val="tx2"/>
                </a:solidFill>
                <a:latin typeface="Century Gothic" pitchFamily="34" charset="0"/>
              </a:defRPr>
            </a:lvl5pPr>
            <a:lvl6pPr marL="342819" algn="ctr" rtl="0" fontAlgn="base">
              <a:spcBef>
                <a:spcPct val="0"/>
              </a:spcBef>
              <a:spcAft>
                <a:spcPct val="0"/>
              </a:spcAft>
              <a:defRPr sz="3300">
                <a:solidFill>
                  <a:schemeClr val="tx2"/>
                </a:solidFill>
                <a:latin typeface="Century Gothic" pitchFamily="34" charset="0"/>
              </a:defRPr>
            </a:lvl6pPr>
            <a:lvl7pPr marL="685640" algn="ctr" rtl="0" fontAlgn="base">
              <a:spcBef>
                <a:spcPct val="0"/>
              </a:spcBef>
              <a:spcAft>
                <a:spcPct val="0"/>
              </a:spcAft>
              <a:defRPr sz="3300">
                <a:solidFill>
                  <a:schemeClr val="tx2"/>
                </a:solidFill>
                <a:latin typeface="Century Gothic" pitchFamily="34" charset="0"/>
              </a:defRPr>
            </a:lvl7pPr>
            <a:lvl8pPr marL="1028459" algn="ctr" rtl="0" fontAlgn="base">
              <a:spcBef>
                <a:spcPct val="0"/>
              </a:spcBef>
              <a:spcAft>
                <a:spcPct val="0"/>
              </a:spcAft>
              <a:defRPr sz="3300">
                <a:solidFill>
                  <a:schemeClr val="tx2"/>
                </a:solidFill>
                <a:latin typeface="Century Gothic" pitchFamily="34" charset="0"/>
              </a:defRPr>
            </a:lvl8pPr>
            <a:lvl9pPr marL="1371280" algn="ctr" rtl="0" fontAlgn="base">
              <a:spcBef>
                <a:spcPct val="0"/>
              </a:spcBef>
              <a:spcAft>
                <a:spcPct val="0"/>
              </a:spcAft>
              <a:defRPr sz="3300">
                <a:solidFill>
                  <a:schemeClr val="tx2"/>
                </a:solidFill>
                <a:latin typeface="Century Gothic" pitchFamily="34" charset="0"/>
              </a:defRPr>
            </a:lvl9pPr>
          </a:lstStyle>
          <a:p>
            <a:pPr defTabSz="914400"/>
            <a:r>
              <a:rPr lang="en-US" sz="2400" b="1" kern="0" dirty="0">
                <a:solidFill>
                  <a:srgbClr val="FFFFFF"/>
                </a:solidFill>
                <a:ea typeface="Cambria" panose="02040503050406030204" pitchFamily="18" charset="0"/>
              </a:rPr>
              <a:t>Talk to a Clinician Anytime</a:t>
            </a:r>
          </a:p>
        </p:txBody>
      </p:sp>
    </p:spTree>
    <p:extLst>
      <p:ext uri="{BB962C8B-B14F-4D97-AF65-F5344CB8AC3E}">
        <p14:creationId xmlns:p14="http://schemas.microsoft.com/office/powerpoint/2010/main" val="758255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DCFF-80D1-E324-587B-AB6FC622FEC5}"/>
              </a:ext>
            </a:extLst>
          </p:cNvPr>
          <p:cNvSpPr>
            <a:spLocks noGrp="1"/>
          </p:cNvSpPr>
          <p:nvPr>
            <p:ph type="title"/>
          </p:nvPr>
        </p:nvSpPr>
        <p:spPr>
          <a:xfrm>
            <a:off x="1524001" y="0"/>
            <a:ext cx="9233555" cy="1600206"/>
          </a:xfrm>
        </p:spPr>
        <p:txBody>
          <a:bodyPr/>
          <a:lstStyle/>
          <a:p>
            <a:br>
              <a:rPr lang="en-US" b="1"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451E688-8A63-8299-34D5-318B0B15722C}"/>
              </a:ext>
            </a:extLst>
          </p:cNvPr>
          <p:cNvSpPr>
            <a:spLocks noGrp="1"/>
          </p:cNvSpPr>
          <p:nvPr>
            <p:ph idx="1"/>
          </p:nvPr>
        </p:nvSpPr>
        <p:spPr>
          <a:xfrm>
            <a:off x="2030706" y="1925123"/>
            <a:ext cx="4438045" cy="3007754"/>
          </a:xfrm>
        </p:spPr>
        <p:txBody>
          <a:bodyPr/>
          <a:lstStyle/>
          <a:p>
            <a:pPr marL="344488" indent="0">
              <a:lnSpc>
                <a:spcPct val="107000"/>
              </a:lnSpc>
              <a:spcBef>
                <a:spcPts val="0"/>
              </a:spcBef>
              <a:spcAft>
                <a:spcPts val="0"/>
              </a:spcAft>
              <a:buNone/>
            </a:pPr>
            <a:r>
              <a:rPr lang="en-US" sz="1800" b="1" dirty="0">
                <a:ea typeface="Cambria" panose="02040503050406030204" pitchFamily="18" charset="0"/>
                <a:cs typeface="Times New Roman" panose="02020603050405020304" pitchFamily="18" charset="0"/>
              </a:rPr>
              <a:t>Suicide Prevention Lifeline</a:t>
            </a:r>
          </a:p>
          <a:p>
            <a:pPr marL="344488" indent="0">
              <a:lnSpc>
                <a:spcPct val="107000"/>
              </a:lnSpc>
              <a:spcBef>
                <a:spcPts val="0"/>
              </a:spcBef>
              <a:spcAft>
                <a:spcPts val="0"/>
              </a:spcAft>
              <a:buNone/>
            </a:pPr>
            <a:r>
              <a:rPr lang="en-US" sz="1800" dirty="0">
                <a:ea typeface="Cambria" panose="02040503050406030204" pitchFamily="18" charset="0"/>
                <a:cs typeface="Times New Roman" panose="02020603050405020304" pitchFamily="18" charset="0"/>
              </a:rPr>
              <a:t>888-793-4357  (888-7-WE- HELP)</a:t>
            </a:r>
            <a:r>
              <a:rPr lang="en-US" sz="1800" b="1" dirty="0">
                <a:ea typeface="Cambria" panose="02040503050406030204" pitchFamily="18" charset="0"/>
                <a:cs typeface="Times New Roman" panose="02020603050405020304" pitchFamily="18" charset="0"/>
              </a:rPr>
              <a:t> </a:t>
            </a:r>
          </a:p>
          <a:p>
            <a:pPr marL="344488" indent="0">
              <a:lnSpc>
                <a:spcPct val="107000"/>
              </a:lnSpc>
              <a:spcBef>
                <a:spcPts val="0"/>
              </a:spcBef>
              <a:spcAft>
                <a:spcPts val="0"/>
              </a:spcAft>
              <a:buNone/>
            </a:pPr>
            <a:endParaRPr lang="en-US" sz="1400" b="1" dirty="0">
              <a:ea typeface="Cambria" panose="02040503050406030204" pitchFamily="18" charset="0"/>
              <a:cs typeface="Times New Roman" panose="02020603050405020304" pitchFamily="18" charset="0"/>
            </a:endParaRPr>
          </a:p>
          <a:p>
            <a:pPr marL="344488" indent="0">
              <a:lnSpc>
                <a:spcPct val="107000"/>
              </a:lnSpc>
              <a:spcBef>
                <a:spcPts val="0"/>
              </a:spcBef>
              <a:spcAft>
                <a:spcPts val="0"/>
              </a:spcAft>
              <a:buNone/>
            </a:pPr>
            <a:endParaRPr lang="en-US" sz="1400" dirty="0">
              <a:ea typeface="Cambria" panose="02040503050406030204" pitchFamily="18" charset="0"/>
              <a:cs typeface="Times New Roman" panose="02020603050405020304" pitchFamily="18" charset="0"/>
            </a:endParaRPr>
          </a:p>
          <a:p>
            <a:pPr marL="344488" indent="0">
              <a:lnSpc>
                <a:spcPct val="107000"/>
              </a:lnSpc>
              <a:spcBef>
                <a:spcPts val="0"/>
              </a:spcBef>
              <a:spcAft>
                <a:spcPts val="0"/>
              </a:spcAft>
              <a:buNone/>
            </a:pPr>
            <a:r>
              <a:rPr lang="en-US" sz="1600" dirty="0">
                <a:ea typeface="Cambria" panose="02040503050406030204" pitchFamily="18" charset="0"/>
                <a:cs typeface="Times New Roman" panose="02020603050405020304" pitchFamily="18" charset="0"/>
              </a:rPr>
              <a:t>A trained clinician will answer the call and provide counseling support.  The clinician will dispatch the Community Response Team or MPD if necessary</a:t>
            </a:r>
            <a:r>
              <a:rPr lang="en-US" sz="1400" dirty="0">
                <a:ea typeface="Cambria" panose="02040503050406030204" pitchFamily="18" charset="0"/>
                <a:cs typeface="Times New Roman" panose="02020603050405020304" pitchFamily="18" charset="0"/>
              </a:rPr>
              <a:t>.</a:t>
            </a:r>
          </a:p>
          <a:p>
            <a:pPr marL="344488" indent="0">
              <a:lnSpc>
                <a:spcPct val="107000"/>
              </a:lnSpc>
              <a:spcBef>
                <a:spcPts val="0"/>
              </a:spcBef>
              <a:spcAft>
                <a:spcPts val="0"/>
              </a:spcAft>
              <a:buNone/>
            </a:pPr>
            <a:endParaRPr lang="en-US" sz="1400" b="1" dirty="0">
              <a:ea typeface="Cambria" panose="02040503050406030204" pitchFamily="18" charset="0"/>
              <a:cs typeface="Times New Roman" panose="02020603050405020304" pitchFamily="18" charset="0"/>
            </a:endParaRPr>
          </a:p>
          <a:p>
            <a:pPr marL="401638" indent="-57150">
              <a:lnSpc>
                <a:spcPct val="107000"/>
              </a:lnSpc>
              <a:spcBef>
                <a:spcPts val="0"/>
              </a:spcBef>
              <a:spcAft>
                <a:spcPts val="0"/>
              </a:spcAft>
              <a:buFont typeface="Wingdings" panose="05000000000000000000" pitchFamily="2" charset="2"/>
              <a:buChar char="ü"/>
            </a:pPr>
            <a:endParaRPr lang="en-US" sz="1400" dirty="0">
              <a:solidFill>
                <a:srgbClr val="C00000"/>
              </a:solidFill>
            </a:endParaRPr>
          </a:p>
        </p:txBody>
      </p:sp>
      <p:sp>
        <p:nvSpPr>
          <p:cNvPr id="4" name="Slide Number Placeholder 3">
            <a:extLst>
              <a:ext uri="{FF2B5EF4-FFF2-40B4-BE49-F238E27FC236}">
                <a16:creationId xmlns:a16="http://schemas.microsoft.com/office/drawing/2014/main" id="{AA848743-6C20-81DE-948E-CEBCB0C0D08F}"/>
              </a:ext>
            </a:extLst>
          </p:cNvPr>
          <p:cNvSpPr>
            <a:spLocks noGrp="1"/>
          </p:cNvSpPr>
          <p:nvPr>
            <p:ph type="sldNum" sz="quarter" idx="12"/>
          </p:nvPr>
        </p:nvSpPr>
        <p:spPr/>
        <p:txBody>
          <a:bodyPr/>
          <a:lstStyle/>
          <a:p>
            <a:pPr defTabSz="914400">
              <a:defRPr/>
            </a:pPr>
            <a:fld id="{62E25340-54C0-4D97-AA52-D61C6E857B51}" type="slidenum">
              <a:rPr lang="en-US">
                <a:solidFill>
                  <a:srgbClr val="FFFFFF"/>
                </a:solidFill>
                <a:latin typeface="Century Gothic"/>
              </a:rPr>
              <a:pPr defTabSz="914400">
                <a:defRPr/>
              </a:pPr>
              <a:t>51</a:t>
            </a:fld>
            <a:endParaRPr lang="en-US" dirty="0">
              <a:solidFill>
                <a:srgbClr val="FFFFFF"/>
              </a:solidFill>
              <a:latin typeface="Century Gothic"/>
            </a:endParaRPr>
          </a:p>
        </p:txBody>
      </p:sp>
      <p:sp>
        <p:nvSpPr>
          <p:cNvPr id="5" name="Title 1">
            <a:extLst>
              <a:ext uri="{FF2B5EF4-FFF2-40B4-BE49-F238E27FC236}">
                <a16:creationId xmlns:a16="http://schemas.microsoft.com/office/drawing/2014/main" id="{A6C2B4B9-A1F9-D9A3-4AD7-E34C259D1E16}"/>
              </a:ext>
            </a:extLst>
          </p:cNvPr>
          <p:cNvSpPr txBox="1">
            <a:spLocks/>
          </p:cNvSpPr>
          <p:nvPr/>
        </p:nvSpPr>
        <p:spPr bwMode="auto">
          <a:xfrm>
            <a:off x="1523999" y="-2"/>
            <a:ext cx="9144000" cy="640080"/>
          </a:xfrm>
          <a:prstGeom prst="rect">
            <a:avLst/>
          </a:prstGeom>
          <a:solidFill>
            <a:srgbClr val="282F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a:lstStyle>
          <a:p>
            <a:pPr defTabSz="914400"/>
            <a:r>
              <a:rPr lang="en-US" sz="2400" b="1" kern="0" dirty="0">
                <a:solidFill>
                  <a:srgbClr val="FFFFFF"/>
                </a:solidFill>
                <a:ea typeface="Cambria" panose="02040503050406030204" pitchFamily="18" charset="0"/>
              </a:rPr>
              <a:t>Suicide Prevention Lifeline</a:t>
            </a:r>
          </a:p>
        </p:txBody>
      </p:sp>
      <p:pic>
        <p:nvPicPr>
          <p:cNvPr id="1032" name="Picture 8">
            <a:extLst>
              <a:ext uri="{FF2B5EF4-FFF2-40B4-BE49-F238E27FC236}">
                <a16:creationId xmlns:a16="http://schemas.microsoft.com/office/drawing/2014/main" id="{96D3194F-5D83-47EF-B551-DDE10C323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466" y="1968339"/>
            <a:ext cx="3214282" cy="223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44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FE8A0-10A9-00FD-2D6F-5FFA740EE491}"/>
              </a:ext>
            </a:extLst>
          </p:cNvPr>
          <p:cNvSpPr>
            <a:spLocks noGrp="1"/>
          </p:cNvSpPr>
          <p:nvPr>
            <p:ph idx="1"/>
          </p:nvPr>
        </p:nvSpPr>
        <p:spPr>
          <a:xfrm>
            <a:off x="1835086" y="1187778"/>
            <a:ext cx="8375715" cy="4938392"/>
          </a:xfrm>
        </p:spPr>
        <p:txBody>
          <a:bodyPr/>
          <a:lstStyle/>
          <a:p>
            <a:pPr marL="0">
              <a:lnSpc>
                <a:spcPct val="107000"/>
              </a:lnSpc>
              <a:spcBef>
                <a:spcPts val="0"/>
              </a:spcBef>
              <a:spcAft>
                <a:spcPts val="1500"/>
              </a:spcAft>
            </a:pPr>
            <a:r>
              <a:rPr lang="en-US" sz="1600" b="1" dirty="0">
                <a:ea typeface="Cambria" panose="02040503050406030204" pitchFamily="18" charset="0"/>
                <a:cs typeface="Times New Roman" panose="02020603050405020304" pitchFamily="18" charset="0"/>
              </a:rPr>
              <a:t>Maryland Resources </a:t>
            </a:r>
          </a:p>
          <a:p>
            <a:pPr marL="0" indent="0">
              <a:lnSpc>
                <a:spcPct val="107000"/>
              </a:lnSpc>
              <a:spcBef>
                <a:spcPts val="0"/>
              </a:spcBef>
              <a:spcAft>
                <a:spcPts val="800"/>
              </a:spcAft>
              <a:buNone/>
            </a:pPr>
            <a:r>
              <a:rPr lang="en-US" sz="1600" dirty="0">
                <a:ea typeface="Cambria" panose="02040503050406030204" pitchFamily="18" charset="0"/>
                <a:cs typeface="Times New Roman" panose="02020603050405020304" pitchFamily="18" charset="0"/>
              </a:rPr>
              <a:t>             Maryland Dial 211  or Text ‘Champs’ to 898-211 </a:t>
            </a:r>
          </a:p>
          <a:p>
            <a:pPr marL="0">
              <a:lnSpc>
                <a:spcPct val="107000"/>
              </a:lnSpc>
              <a:spcBef>
                <a:spcPts val="0"/>
              </a:spcBef>
              <a:spcAft>
                <a:spcPts val="800"/>
              </a:spcAft>
            </a:pPr>
            <a:endParaRPr lang="en-US" sz="1600" u="sng" dirty="0">
              <a:ea typeface="Cambria" panose="02040503050406030204" pitchFamily="18" charset="0"/>
              <a:cs typeface="Times New Roman" panose="02020603050405020304" pitchFamily="18" charset="0"/>
            </a:endParaRPr>
          </a:p>
          <a:p>
            <a:pPr marL="0">
              <a:lnSpc>
                <a:spcPct val="107000"/>
              </a:lnSpc>
              <a:spcBef>
                <a:spcPts val="0"/>
              </a:spcBef>
              <a:spcAft>
                <a:spcPts val="800"/>
              </a:spcAft>
            </a:pPr>
            <a:r>
              <a:rPr lang="en-US" sz="1600" b="1" dirty="0">
                <a:ea typeface="Cambria" panose="02040503050406030204" pitchFamily="18" charset="0"/>
                <a:cs typeface="Times New Roman" panose="02020603050405020304" pitchFamily="18" charset="0"/>
              </a:rPr>
              <a:t>Virginia Resources </a:t>
            </a:r>
          </a:p>
          <a:p>
            <a:pPr marL="0" indent="0">
              <a:spcBef>
                <a:spcPts val="0"/>
              </a:spcBef>
              <a:spcAft>
                <a:spcPts val="0"/>
              </a:spcAft>
              <a:buNone/>
            </a:pPr>
            <a:r>
              <a:rPr lang="en-US" sz="1600" dirty="0">
                <a:ea typeface="Cambria" panose="02040503050406030204" pitchFamily="18" charset="0"/>
                <a:cs typeface="Times New Roman" panose="02020603050405020304" pitchFamily="18" charset="0"/>
              </a:rPr>
              <a:t>           Virginia Mental Health of America Warm Line with Peers 1-866-400-6428 or  </a:t>
            </a:r>
          </a:p>
          <a:p>
            <a:pPr marL="0" indent="0">
              <a:spcBef>
                <a:spcPts val="0"/>
              </a:spcBef>
              <a:spcAft>
                <a:spcPts val="0"/>
              </a:spcAft>
              <a:buNone/>
            </a:pPr>
            <a:r>
              <a:rPr lang="en-US" sz="1600" dirty="0">
                <a:ea typeface="Cambria" panose="02040503050406030204" pitchFamily="18" charset="0"/>
                <a:cs typeface="Times New Roman" panose="02020603050405020304" pitchFamily="18" charset="0"/>
              </a:rPr>
              <a:t>             utilize the National Suicide Hotline 1-800- 273-8255  </a:t>
            </a:r>
          </a:p>
          <a:p>
            <a:pPr marL="0" indent="0">
              <a:spcBef>
                <a:spcPts val="0"/>
              </a:spcBef>
              <a:spcAft>
                <a:spcPts val="0"/>
              </a:spcAft>
              <a:buNone/>
            </a:pPr>
            <a:endParaRPr lang="en-US" sz="1600" dirty="0">
              <a:ea typeface="Cambria" panose="02040503050406030204" pitchFamily="18" charset="0"/>
              <a:cs typeface="Times New Roman" panose="02020603050405020304" pitchFamily="18" charset="0"/>
            </a:endParaRPr>
          </a:p>
          <a:p>
            <a:pPr marL="0" indent="0" defTabSz="512763">
              <a:lnSpc>
                <a:spcPct val="107000"/>
              </a:lnSpc>
              <a:spcBef>
                <a:spcPts val="0"/>
              </a:spcBef>
              <a:spcAft>
                <a:spcPts val="1500"/>
              </a:spcAft>
              <a:buNone/>
            </a:pPr>
            <a:r>
              <a:rPr lang="en-US" sz="1600" dirty="0">
                <a:ea typeface="Cambria" panose="02040503050406030204" pitchFamily="18" charset="0"/>
                <a:cs typeface="Times New Roman" panose="02020603050405020304" pitchFamily="18" charset="0"/>
              </a:rPr>
              <a:t>           Virginia Substance Use Services:  Contact Local Community Services Board        	</a:t>
            </a:r>
            <a:r>
              <a:rPr lang="en-US" sz="1600" u="sng" dirty="0">
                <a:solidFill>
                  <a:srgbClr val="0563C1"/>
                </a:solidFill>
                <a:ea typeface="Cambria" panose="02040503050406030204" pitchFamily="18" charset="0"/>
                <a:cs typeface="Times New Roman" panose="02020603050405020304" pitchFamily="18" charset="0"/>
                <a:hlinkClick r:id="rId2"/>
              </a:rPr>
              <a:t>https://dbhds.virginia.gov/community-services-boards-csbs/</a:t>
            </a:r>
            <a:r>
              <a:rPr lang="en-US" sz="1600" dirty="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600" b="1" dirty="0">
                <a:ea typeface="Cambria" panose="02040503050406030204" pitchFamily="18" charset="0"/>
                <a:cs typeface="Times New Roman" panose="02020603050405020304" pitchFamily="18" charset="0"/>
              </a:rPr>
              <a:t>National Resources </a:t>
            </a:r>
          </a:p>
          <a:p>
            <a:pPr marL="342900" indent="-342900">
              <a:lnSpc>
                <a:spcPct val="107000"/>
              </a:lnSpc>
              <a:spcBef>
                <a:spcPts val="0"/>
              </a:spcBef>
              <a:spcAft>
                <a:spcPts val="150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National Suicide Prevention Lifeline  1-800-273-TALK (8255)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1500"/>
              </a:spcAft>
              <a:buFont typeface="Symbol" panose="05050102010706020507" pitchFamily="18" charset="2"/>
              <a:buChar char=""/>
            </a:pPr>
            <a:r>
              <a:rPr lang="en-US" sz="1600" dirty="0">
                <a:ea typeface="Cambria" panose="02040503050406030204" pitchFamily="18" charset="0"/>
                <a:cs typeface="Times New Roman" panose="02020603050405020304" pitchFamily="18" charset="0"/>
              </a:rPr>
              <a:t>SAMHSA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1-800-662-HELP (4357)</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a typeface="Cambria" panose="02040503050406030204" pitchFamily="18" charset="0"/>
                <a:cs typeface="Times New Roman" panose="02020603050405020304" pitchFamily="18" charset="0"/>
              </a:rPr>
              <a:t>Treatment Referral Routing Service </a:t>
            </a:r>
          </a:p>
          <a:p>
            <a:endParaRPr lang="en-US" dirty="0"/>
          </a:p>
        </p:txBody>
      </p:sp>
      <p:sp>
        <p:nvSpPr>
          <p:cNvPr id="4" name="Slide Number Placeholder 3">
            <a:extLst>
              <a:ext uri="{FF2B5EF4-FFF2-40B4-BE49-F238E27FC236}">
                <a16:creationId xmlns:a16="http://schemas.microsoft.com/office/drawing/2014/main" id="{0D34C21E-67AA-AD5B-870A-E2380232B52F}"/>
              </a:ext>
            </a:extLst>
          </p:cNvPr>
          <p:cNvSpPr>
            <a:spLocks noGrp="1"/>
          </p:cNvSpPr>
          <p:nvPr>
            <p:ph type="sldNum" sz="quarter" idx="12"/>
          </p:nvPr>
        </p:nvSpPr>
        <p:spPr/>
        <p:txBody>
          <a:bodyPr/>
          <a:lstStyle/>
          <a:p>
            <a:pPr defTabSz="914400">
              <a:defRPr/>
            </a:pPr>
            <a:fld id="{62E25340-54C0-4D97-AA52-D61C6E857B51}" type="slidenum">
              <a:rPr lang="en-US">
                <a:solidFill>
                  <a:srgbClr val="FFFFFF"/>
                </a:solidFill>
                <a:latin typeface="Century Gothic"/>
              </a:rPr>
              <a:pPr defTabSz="914400">
                <a:defRPr/>
              </a:pPr>
              <a:t>52</a:t>
            </a:fld>
            <a:endParaRPr lang="en-US" dirty="0">
              <a:solidFill>
                <a:srgbClr val="FFFFFF"/>
              </a:solidFill>
              <a:latin typeface="Century Gothic"/>
            </a:endParaRPr>
          </a:p>
        </p:txBody>
      </p:sp>
      <p:sp>
        <p:nvSpPr>
          <p:cNvPr id="5" name="Title 1">
            <a:extLst>
              <a:ext uri="{FF2B5EF4-FFF2-40B4-BE49-F238E27FC236}">
                <a16:creationId xmlns:a16="http://schemas.microsoft.com/office/drawing/2014/main" id="{34DC9FC2-495E-B656-834A-AF7B9B684EE5}"/>
              </a:ext>
            </a:extLst>
          </p:cNvPr>
          <p:cNvSpPr>
            <a:spLocks noGrp="1"/>
          </p:cNvSpPr>
          <p:nvPr>
            <p:ph type="title"/>
          </p:nvPr>
        </p:nvSpPr>
        <p:spPr>
          <a:xfrm>
            <a:off x="1524000" y="1"/>
            <a:ext cx="9144000" cy="641023"/>
          </a:xfrm>
          <a:solidFill>
            <a:srgbClr val="282F7E"/>
          </a:solidFill>
        </p:spPr>
        <p:txBody>
          <a:bodyPr/>
          <a:lstStyle/>
          <a:p>
            <a:r>
              <a:rPr lang="en-US" sz="2400" b="1" dirty="0">
                <a:solidFill>
                  <a:schemeClr val="bg1"/>
                </a:solidFill>
                <a:ea typeface="Cambria" panose="02040503050406030204" pitchFamily="18" charset="0"/>
              </a:rPr>
              <a:t>Resources for individuals who live in Maryland or Virginia</a:t>
            </a:r>
          </a:p>
        </p:txBody>
      </p:sp>
    </p:spTree>
    <p:extLst>
      <p:ext uri="{BB962C8B-B14F-4D97-AF65-F5344CB8AC3E}">
        <p14:creationId xmlns:p14="http://schemas.microsoft.com/office/powerpoint/2010/main" val="2860242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qr code&#10;&#10;Description automatically generated">
            <a:extLst>
              <a:ext uri="{FF2B5EF4-FFF2-40B4-BE49-F238E27FC236}">
                <a16:creationId xmlns:a16="http://schemas.microsoft.com/office/drawing/2014/main" id="{881AAE69-551A-0311-3E72-9219CAA674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451" y="847763"/>
            <a:ext cx="5669280" cy="5194818"/>
          </a:xfrm>
        </p:spPr>
      </p:pic>
      <p:sp>
        <p:nvSpPr>
          <p:cNvPr id="4" name="Slide Number Placeholder 3">
            <a:extLst>
              <a:ext uri="{FF2B5EF4-FFF2-40B4-BE49-F238E27FC236}">
                <a16:creationId xmlns:a16="http://schemas.microsoft.com/office/drawing/2014/main" id="{4EDBC215-BDBE-0DE0-C188-CE824B992A98}"/>
              </a:ext>
            </a:extLst>
          </p:cNvPr>
          <p:cNvSpPr>
            <a:spLocks noGrp="1"/>
          </p:cNvSpPr>
          <p:nvPr>
            <p:ph type="sldNum" sz="quarter" idx="12"/>
          </p:nvPr>
        </p:nvSpPr>
        <p:spPr/>
        <p:txBody>
          <a:bodyPr/>
          <a:lstStyle/>
          <a:p>
            <a:pPr defTabSz="914400">
              <a:defRPr/>
            </a:pPr>
            <a:fld id="{62E25340-54C0-4D97-AA52-D61C6E857B51}" type="slidenum">
              <a:rPr lang="en-US">
                <a:solidFill>
                  <a:srgbClr val="FFFFFF"/>
                </a:solidFill>
                <a:latin typeface="Century Gothic"/>
              </a:rPr>
              <a:pPr defTabSz="914400">
                <a:defRPr/>
              </a:pPr>
              <a:t>53</a:t>
            </a:fld>
            <a:endParaRPr lang="en-US" dirty="0">
              <a:solidFill>
                <a:srgbClr val="FFFFFF"/>
              </a:solidFill>
              <a:latin typeface="Century Gothic"/>
            </a:endParaRPr>
          </a:p>
        </p:txBody>
      </p:sp>
      <p:sp>
        <p:nvSpPr>
          <p:cNvPr id="7" name="Title 1">
            <a:extLst>
              <a:ext uri="{FF2B5EF4-FFF2-40B4-BE49-F238E27FC236}">
                <a16:creationId xmlns:a16="http://schemas.microsoft.com/office/drawing/2014/main" id="{1977B42C-1D94-09D3-E0A9-1EAF852061D1}"/>
              </a:ext>
            </a:extLst>
          </p:cNvPr>
          <p:cNvSpPr>
            <a:spLocks noGrp="1"/>
          </p:cNvSpPr>
          <p:nvPr>
            <p:ph type="title"/>
          </p:nvPr>
        </p:nvSpPr>
        <p:spPr>
          <a:xfrm>
            <a:off x="1524000" y="-1"/>
            <a:ext cx="9144000" cy="640080"/>
          </a:xfrm>
          <a:solidFill>
            <a:srgbClr val="282F7E"/>
          </a:solidFill>
        </p:spPr>
        <p:txBody>
          <a:bodyPr/>
          <a:lstStyle/>
          <a:p>
            <a:r>
              <a:rPr lang="en-US" sz="2400" b="1" dirty="0">
                <a:solidFill>
                  <a:schemeClr val="bg1"/>
                </a:solidFill>
                <a:ea typeface="Cambria" panose="02040503050406030204" pitchFamily="18" charset="0"/>
              </a:rPr>
              <a:t>We All Can Combat the Opioid Epidemic</a:t>
            </a:r>
          </a:p>
        </p:txBody>
      </p:sp>
    </p:spTree>
    <p:extLst>
      <p:ext uri="{BB962C8B-B14F-4D97-AF65-F5344CB8AC3E}">
        <p14:creationId xmlns:p14="http://schemas.microsoft.com/office/powerpoint/2010/main" val="3713833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589E9EB-1CB9-4A38-B9DF-ED602A26D200}"/>
              </a:ext>
            </a:extLst>
          </p:cNvPr>
          <p:cNvSpPr txBox="1"/>
          <p:nvPr/>
        </p:nvSpPr>
        <p:spPr>
          <a:xfrm>
            <a:off x="5637714" y="1147919"/>
            <a:ext cx="4646141" cy="1767017"/>
          </a:xfrm>
          <a:prstGeom prst="rect">
            <a:avLst/>
          </a:prstGeom>
          <a:noFill/>
        </p:spPr>
        <p:txBody>
          <a:bodyPr vert="horz" lIns="68580" tIns="34290" rIns="68580" bIns="34290" rtlCol="0" anchor="b">
            <a:normAutofit/>
          </a:bodyPr>
          <a:lstStyle/>
          <a:p>
            <a:pPr defTabSz="685800">
              <a:lnSpc>
                <a:spcPct val="90000"/>
              </a:lnSpc>
              <a:spcBef>
                <a:spcPct val="0"/>
              </a:spcBef>
              <a:spcAft>
                <a:spcPts val="450"/>
              </a:spcAft>
              <a:defRPr/>
            </a:pPr>
            <a:r>
              <a:rPr lang="en-US" sz="4500" dirty="0">
                <a:solidFill>
                  <a:srgbClr val="000000"/>
                </a:solidFill>
                <a:latin typeface="Cambria" panose="02040503050406030204" pitchFamily="18" charset="0"/>
                <a:ea typeface="Cambria" panose="02040503050406030204" pitchFamily="18" charset="0"/>
              </a:rPr>
              <a:t>Thank you!</a:t>
            </a:r>
          </a:p>
        </p:txBody>
      </p:sp>
      <p:pic>
        <p:nvPicPr>
          <p:cNvPr id="11" name="Picture 10">
            <a:extLst>
              <a:ext uri="{FF2B5EF4-FFF2-40B4-BE49-F238E27FC236}">
                <a16:creationId xmlns:a16="http://schemas.microsoft.com/office/drawing/2014/main" id="{CC5017F0-A9ED-4E1D-9980-F0EFDB79C3F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4961"/>
          <a:stretch/>
        </p:blipFill>
        <p:spPr>
          <a:xfrm>
            <a:off x="2004061" y="857258"/>
            <a:ext cx="3169374" cy="4433200"/>
          </a:xfrm>
          <a:prstGeom prst="rect">
            <a:avLst/>
          </a:prstGeom>
        </p:spPr>
      </p:pic>
      <p:sp>
        <p:nvSpPr>
          <p:cNvPr id="3" name="Slide Number Placeholder 2">
            <a:extLst>
              <a:ext uri="{FF2B5EF4-FFF2-40B4-BE49-F238E27FC236}">
                <a16:creationId xmlns:a16="http://schemas.microsoft.com/office/drawing/2014/main" id="{0BE8DFD0-4226-4B0E-855F-6ADC8369B245}"/>
              </a:ext>
            </a:extLst>
          </p:cNvPr>
          <p:cNvSpPr>
            <a:spLocks noGrp="1"/>
          </p:cNvSpPr>
          <p:nvPr>
            <p:ph type="sldNum" sz="quarter" idx="12"/>
          </p:nvPr>
        </p:nvSpPr>
        <p:spPr/>
        <p:txBody>
          <a:bodyPr/>
          <a:lstStyle/>
          <a:p>
            <a:pPr defTabSz="914400">
              <a:defRPr/>
            </a:pPr>
            <a:fld id="{12055D5D-1616-41D2-A810-F138318299A1}" type="slidenum">
              <a:rPr lang="en-US">
                <a:solidFill>
                  <a:srgbClr val="FFFFFF"/>
                </a:solidFill>
                <a:latin typeface="Century Gothic"/>
              </a:rPr>
              <a:pPr defTabSz="914400">
                <a:defRPr/>
              </a:pPr>
              <a:t>54</a:t>
            </a:fld>
            <a:endParaRPr lang="en-US" dirty="0">
              <a:solidFill>
                <a:srgbClr val="FFFFFF"/>
              </a:solidFill>
              <a:latin typeface="Century Gothic"/>
            </a:endParaRPr>
          </a:p>
        </p:txBody>
      </p:sp>
      <p:sp>
        <p:nvSpPr>
          <p:cNvPr id="6" name="TextBox 5">
            <a:extLst>
              <a:ext uri="{FF2B5EF4-FFF2-40B4-BE49-F238E27FC236}">
                <a16:creationId xmlns:a16="http://schemas.microsoft.com/office/drawing/2014/main" id="{CA4A6345-1456-45FB-90BE-3CF0B9A57357}"/>
              </a:ext>
            </a:extLst>
          </p:cNvPr>
          <p:cNvSpPr txBox="1"/>
          <p:nvPr/>
        </p:nvSpPr>
        <p:spPr>
          <a:xfrm>
            <a:off x="5468811" y="3429000"/>
            <a:ext cx="4591050" cy="1477328"/>
          </a:xfrm>
          <a:prstGeom prst="rect">
            <a:avLst/>
          </a:prstGeom>
          <a:noFill/>
        </p:spPr>
        <p:txBody>
          <a:bodyPr wrap="square">
            <a:spAutoFit/>
          </a:bodyPr>
          <a:lstStyle/>
          <a:p>
            <a:pPr defTabSz="914400"/>
            <a:r>
              <a:rPr lang="en-US" b="1" dirty="0">
                <a:solidFill>
                  <a:srgbClr val="000000"/>
                </a:solidFill>
                <a:latin typeface="Cambria" panose="02040503050406030204" pitchFamily="18" charset="0"/>
                <a:ea typeface="Cambria" panose="02040503050406030204" pitchFamily="18" charset="0"/>
              </a:rPr>
              <a:t>Patricia Thompson</a:t>
            </a:r>
          </a:p>
          <a:p>
            <a:pPr defTabSz="914400"/>
            <a:r>
              <a:rPr lang="en-US" b="1" dirty="0">
                <a:solidFill>
                  <a:srgbClr val="000000"/>
                </a:solidFill>
                <a:latin typeface="Cambria" panose="02040503050406030204" pitchFamily="18" charset="0"/>
                <a:ea typeface="Cambria" panose="02040503050406030204" pitchFamily="18" charset="0"/>
              </a:rPr>
              <a:t>Office of the Ombudsman</a:t>
            </a:r>
          </a:p>
          <a:p>
            <a:pPr defTabSz="914400"/>
            <a:r>
              <a:rPr lang="en-US" b="1" dirty="0">
                <a:solidFill>
                  <a:srgbClr val="000000"/>
                </a:solidFill>
                <a:latin typeface="Cambria" panose="02040503050406030204" pitchFamily="18" charset="0"/>
                <a:ea typeface="Cambria" panose="02040503050406030204" pitchFamily="18" charset="0"/>
              </a:rPr>
              <a:t>Department of Behavioral Health</a:t>
            </a:r>
          </a:p>
          <a:p>
            <a:pPr defTabSz="914400"/>
            <a:r>
              <a:rPr lang="en-US" b="1" dirty="0">
                <a:solidFill>
                  <a:srgbClr val="00000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patricia.thompson@dc.gov</a:t>
            </a:r>
            <a:endParaRPr lang="en-US" b="1" dirty="0">
              <a:solidFill>
                <a:srgbClr val="000000"/>
              </a:solidFill>
              <a:latin typeface="Cambria" panose="02040503050406030204" pitchFamily="18" charset="0"/>
              <a:ea typeface="Cambria" panose="02040503050406030204" pitchFamily="18" charset="0"/>
            </a:endParaRPr>
          </a:p>
          <a:p>
            <a:pPr defTabSz="914400"/>
            <a:r>
              <a:rPr lang="en-US" b="1" dirty="0">
                <a:solidFill>
                  <a:srgbClr val="000000"/>
                </a:solidFill>
                <a:latin typeface="Cambria" panose="02040503050406030204" pitchFamily="18" charset="0"/>
                <a:ea typeface="Cambria" panose="02040503050406030204" pitchFamily="18" charset="0"/>
              </a:rPr>
              <a:t>844-698-2924 </a:t>
            </a:r>
          </a:p>
        </p:txBody>
      </p:sp>
    </p:spTree>
    <p:extLst>
      <p:ext uri="{BB962C8B-B14F-4D97-AF65-F5344CB8AC3E}">
        <p14:creationId xmlns:p14="http://schemas.microsoft.com/office/powerpoint/2010/main" val="228350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418F-C50B-49D5-8903-39CC821F119C}"/>
              </a:ext>
            </a:extLst>
          </p:cNvPr>
          <p:cNvSpPr>
            <a:spLocks noGrp="1"/>
          </p:cNvSpPr>
          <p:nvPr>
            <p:ph type="title"/>
          </p:nvPr>
        </p:nvSpPr>
        <p:spPr/>
        <p:txBody>
          <a:bodyPr>
            <a:normAutofit/>
          </a:bodyPr>
          <a:lstStyle/>
          <a:p>
            <a:r>
              <a:rPr lang="en-US" sz="4400" dirty="0"/>
              <a:t>2008</a:t>
            </a:r>
          </a:p>
        </p:txBody>
      </p:sp>
      <p:sp>
        <p:nvSpPr>
          <p:cNvPr id="3" name="Content Placeholder 2">
            <a:extLst>
              <a:ext uri="{FF2B5EF4-FFF2-40B4-BE49-F238E27FC236}">
                <a16:creationId xmlns:a16="http://schemas.microsoft.com/office/drawing/2014/main" id="{AFD820E8-23A7-4359-B68C-B709EA20763F}"/>
              </a:ext>
            </a:extLst>
          </p:cNvPr>
          <p:cNvSpPr>
            <a:spLocks noGrp="1"/>
          </p:cNvSpPr>
          <p:nvPr>
            <p:ph idx="1"/>
          </p:nvPr>
        </p:nvSpPr>
        <p:spPr/>
        <p:txBody>
          <a:bodyPr>
            <a:normAutofit/>
          </a:bodyPr>
          <a:lstStyle/>
          <a:p>
            <a:r>
              <a:rPr lang="en-US" sz="4000" dirty="0"/>
              <a:t>Senator </a:t>
            </a:r>
            <a:r>
              <a:rPr lang="en-US" sz="4000" dirty="0">
                <a:solidFill>
                  <a:schemeClr val="tx1"/>
                </a:solidFill>
              </a:rPr>
              <a:t>Paul</a:t>
            </a:r>
            <a:r>
              <a:rPr lang="en-US" sz="4000" dirty="0"/>
              <a:t> Wellstone (D-MN) and Senator Domenici introduced the  Mental Health Parity and Addiction Equality Act which was signed into law.</a:t>
            </a:r>
          </a:p>
        </p:txBody>
      </p:sp>
      <p:pic>
        <p:nvPicPr>
          <p:cNvPr id="4" name="Picture 3">
            <a:extLst>
              <a:ext uri="{FF2B5EF4-FFF2-40B4-BE49-F238E27FC236}">
                <a16:creationId xmlns:a16="http://schemas.microsoft.com/office/drawing/2014/main" id="{CA8FCB32-2CDD-4843-B98F-DE0EC7DF8F1B}"/>
              </a:ext>
            </a:extLst>
          </p:cNvPr>
          <p:cNvPicPr>
            <a:picLocks noChangeAspect="1"/>
          </p:cNvPicPr>
          <p:nvPr/>
        </p:nvPicPr>
        <p:blipFill>
          <a:blip r:embed="rId2"/>
          <a:stretch>
            <a:fillRect/>
          </a:stretch>
        </p:blipFill>
        <p:spPr>
          <a:xfrm>
            <a:off x="8814907" y="-23303"/>
            <a:ext cx="3001895" cy="1035617"/>
          </a:xfrm>
          <a:prstGeom prst="rect">
            <a:avLst/>
          </a:prstGeom>
        </p:spPr>
      </p:pic>
    </p:spTree>
    <p:extLst>
      <p:ext uri="{BB962C8B-B14F-4D97-AF65-F5344CB8AC3E}">
        <p14:creationId xmlns:p14="http://schemas.microsoft.com/office/powerpoint/2010/main" val="390557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B604-019B-4567-9B4F-E27C59F95F77}"/>
              </a:ext>
            </a:extLst>
          </p:cNvPr>
          <p:cNvSpPr>
            <a:spLocks noGrp="1"/>
          </p:cNvSpPr>
          <p:nvPr>
            <p:ph type="title"/>
          </p:nvPr>
        </p:nvSpPr>
        <p:spPr/>
        <p:txBody>
          <a:bodyPr>
            <a:normAutofit/>
          </a:bodyPr>
          <a:lstStyle/>
          <a:p>
            <a:r>
              <a:rPr lang="en-US" sz="4400" dirty="0"/>
              <a:t>2010</a:t>
            </a:r>
          </a:p>
        </p:txBody>
      </p:sp>
      <p:sp>
        <p:nvSpPr>
          <p:cNvPr id="3" name="Content Placeholder 2">
            <a:extLst>
              <a:ext uri="{FF2B5EF4-FFF2-40B4-BE49-F238E27FC236}">
                <a16:creationId xmlns:a16="http://schemas.microsoft.com/office/drawing/2014/main" id="{3C871FD3-8E65-44BC-8EBA-860F3E87CC0B}"/>
              </a:ext>
            </a:extLst>
          </p:cNvPr>
          <p:cNvSpPr>
            <a:spLocks noGrp="1"/>
          </p:cNvSpPr>
          <p:nvPr>
            <p:ph idx="1"/>
          </p:nvPr>
        </p:nvSpPr>
        <p:spPr/>
        <p:txBody>
          <a:bodyPr>
            <a:normAutofit fontScale="92500"/>
          </a:bodyPr>
          <a:lstStyle/>
          <a:p>
            <a:r>
              <a:rPr lang="en-US" sz="4000" dirty="0"/>
              <a:t>Under the Obama Administration, the Affordable Care Act (ACA) was  enacted offering protection for people with pre-existing conditions including people with mental health and substance use disorders.</a:t>
            </a:r>
          </a:p>
        </p:txBody>
      </p:sp>
      <p:pic>
        <p:nvPicPr>
          <p:cNvPr id="4" name="Picture 3">
            <a:extLst>
              <a:ext uri="{FF2B5EF4-FFF2-40B4-BE49-F238E27FC236}">
                <a16:creationId xmlns:a16="http://schemas.microsoft.com/office/drawing/2014/main" id="{875CBBEF-FE0A-45D8-91AD-00C5BF655321}"/>
              </a:ext>
            </a:extLst>
          </p:cNvPr>
          <p:cNvPicPr>
            <a:picLocks noChangeAspect="1"/>
          </p:cNvPicPr>
          <p:nvPr/>
        </p:nvPicPr>
        <p:blipFill>
          <a:blip r:embed="rId2"/>
          <a:stretch>
            <a:fillRect/>
          </a:stretch>
        </p:blipFill>
        <p:spPr>
          <a:xfrm>
            <a:off x="8973701" y="-97619"/>
            <a:ext cx="3001895" cy="1035617"/>
          </a:xfrm>
          <a:prstGeom prst="rect">
            <a:avLst/>
          </a:prstGeom>
        </p:spPr>
      </p:pic>
    </p:spTree>
    <p:extLst>
      <p:ext uri="{BB962C8B-B14F-4D97-AF65-F5344CB8AC3E}">
        <p14:creationId xmlns:p14="http://schemas.microsoft.com/office/powerpoint/2010/main" val="197557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92B0-BFC9-4E16-9FC1-1831701AF764}"/>
              </a:ext>
            </a:extLst>
          </p:cNvPr>
          <p:cNvSpPr>
            <a:spLocks noGrp="1"/>
          </p:cNvSpPr>
          <p:nvPr>
            <p:ph type="title"/>
          </p:nvPr>
        </p:nvSpPr>
        <p:spPr/>
        <p:txBody>
          <a:bodyPr>
            <a:normAutofit/>
          </a:bodyPr>
          <a:lstStyle/>
          <a:p>
            <a:r>
              <a:rPr lang="en-US" sz="4400" dirty="0"/>
              <a:t>Essential Health Benefits Act</a:t>
            </a:r>
          </a:p>
        </p:txBody>
      </p:sp>
      <p:sp>
        <p:nvSpPr>
          <p:cNvPr id="3" name="Content Placeholder 2">
            <a:extLst>
              <a:ext uri="{FF2B5EF4-FFF2-40B4-BE49-F238E27FC236}">
                <a16:creationId xmlns:a16="http://schemas.microsoft.com/office/drawing/2014/main" id="{298BE91A-0AED-4745-9230-426BAD723505}"/>
              </a:ext>
            </a:extLst>
          </p:cNvPr>
          <p:cNvSpPr>
            <a:spLocks noGrp="1"/>
          </p:cNvSpPr>
          <p:nvPr>
            <p:ph idx="1"/>
          </p:nvPr>
        </p:nvSpPr>
        <p:spPr>
          <a:xfrm>
            <a:off x="677334" y="1645217"/>
            <a:ext cx="8596668" cy="4966598"/>
          </a:xfrm>
        </p:spPr>
        <p:txBody>
          <a:bodyPr>
            <a:noAutofit/>
          </a:bodyPr>
          <a:lstStyle/>
          <a:p>
            <a:r>
              <a:rPr lang="en-US" sz="4000" dirty="0"/>
              <a:t>Essential Health Benefits Act required in the ACA changed mental health and substance use treatment coverage. This law expanded coverage to address the lack of parity for individuals with mental health and substance use disorders.</a:t>
            </a:r>
          </a:p>
        </p:txBody>
      </p:sp>
      <p:pic>
        <p:nvPicPr>
          <p:cNvPr id="4" name="Picture 3">
            <a:extLst>
              <a:ext uri="{FF2B5EF4-FFF2-40B4-BE49-F238E27FC236}">
                <a16:creationId xmlns:a16="http://schemas.microsoft.com/office/drawing/2014/main" id="{42B27406-B575-40C1-802F-2ECC17C4DB33}"/>
              </a:ext>
            </a:extLst>
          </p:cNvPr>
          <p:cNvPicPr>
            <a:picLocks noChangeAspect="1"/>
          </p:cNvPicPr>
          <p:nvPr/>
        </p:nvPicPr>
        <p:blipFill>
          <a:blip r:embed="rId2"/>
          <a:stretch>
            <a:fillRect/>
          </a:stretch>
        </p:blipFill>
        <p:spPr>
          <a:xfrm>
            <a:off x="8947414" y="-7711"/>
            <a:ext cx="3001895" cy="1035617"/>
          </a:xfrm>
          <a:prstGeom prst="rect">
            <a:avLst/>
          </a:prstGeom>
        </p:spPr>
      </p:pic>
    </p:spTree>
    <p:extLst>
      <p:ext uri="{BB962C8B-B14F-4D97-AF65-F5344CB8AC3E}">
        <p14:creationId xmlns:p14="http://schemas.microsoft.com/office/powerpoint/2010/main" val="256077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AFC1-8B35-46FF-9260-CCB8F8CD587F}"/>
              </a:ext>
            </a:extLst>
          </p:cNvPr>
          <p:cNvSpPr>
            <a:spLocks noGrp="1"/>
          </p:cNvSpPr>
          <p:nvPr>
            <p:ph type="title"/>
          </p:nvPr>
        </p:nvSpPr>
        <p:spPr/>
        <p:txBody>
          <a:bodyPr>
            <a:normAutofit/>
          </a:bodyPr>
          <a:lstStyle/>
          <a:p>
            <a:r>
              <a:rPr lang="en-US" sz="4400" dirty="0"/>
              <a:t>Mental Health</a:t>
            </a:r>
          </a:p>
        </p:txBody>
      </p:sp>
      <p:sp>
        <p:nvSpPr>
          <p:cNvPr id="3" name="Content Placeholder 2">
            <a:extLst>
              <a:ext uri="{FF2B5EF4-FFF2-40B4-BE49-F238E27FC236}">
                <a16:creationId xmlns:a16="http://schemas.microsoft.com/office/drawing/2014/main" id="{998E5FA8-BFBD-47DC-B0CF-A4034153BF02}"/>
              </a:ext>
            </a:extLst>
          </p:cNvPr>
          <p:cNvSpPr>
            <a:spLocks noGrp="1"/>
          </p:cNvSpPr>
          <p:nvPr>
            <p:ph idx="1"/>
          </p:nvPr>
        </p:nvSpPr>
        <p:spPr>
          <a:xfrm>
            <a:off x="677334" y="1477108"/>
            <a:ext cx="8596668" cy="5307001"/>
          </a:xfrm>
        </p:spPr>
        <p:txBody>
          <a:bodyPr>
            <a:noAutofit/>
          </a:bodyPr>
          <a:lstStyle/>
          <a:p>
            <a:r>
              <a:rPr lang="en-US" sz="3200" dirty="0"/>
              <a:t>Mental health and substance use disorders affect millions of Americans:</a:t>
            </a:r>
          </a:p>
          <a:p>
            <a:pPr marL="0" indent="0">
              <a:buNone/>
            </a:pPr>
            <a:endParaRPr lang="en-US" sz="3200" dirty="0"/>
          </a:p>
          <a:p>
            <a:r>
              <a:rPr lang="en-US" sz="2800" dirty="0"/>
              <a:t>1 in 5 adults</a:t>
            </a:r>
          </a:p>
          <a:p>
            <a:endParaRPr lang="en-US" sz="2800" dirty="0"/>
          </a:p>
          <a:p>
            <a:r>
              <a:rPr lang="en-US" sz="2800" dirty="0"/>
              <a:t>1 in 25 with serious mental illness</a:t>
            </a:r>
          </a:p>
          <a:p>
            <a:pPr marL="0" indent="0">
              <a:buNone/>
            </a:pPr>
            <a:endParaRPr lang="en-US" sz="2800" dirty="0"/>
          </a:p>
          <a:p>
            <a:r>
              <a:rPr lang="en-US" sz="2800" dirty="0"/>
              <a:t>1 in 6 youth from </a:t>
            </a:r>
            <a:r>
              <a:rPr lang="en-US" sz="2800"/>
              <a:t>ages 6 </a:t>
            </a:r>
            <a:r>
              <a:rPr lang="en-US" sz="2800" dirty="0"/>
              <a:t>through 17 have been identified as having mental health conditions</a:t>
            </a:r>
          </a:p>
        </p:txBody>
      </p:sp>
      <p:pic>
        <p:nvPicPr>
          <p:cNvPr id="4" name="Picture 3">
            <a:extLst>
              <a:ext uri="{FF2B5EF4-FFF2-40B4-BE49-F238E27FC236}">
                <a16:creationId xmlns:a16="http://schemas.microsoft.com/office/drawing/2014/main" id="{D297EA93-F34F-4EDC-8C3A-8A3CE466DE1F}"/>
              </a:ext>
            </a:extLst>
          </p:cNvPr>
          <p:cNvPicPr>
            <a:picLocks noChangeAspect="1"/>
          </p:cNvPicPr>
          <p:nvPr/>
        </p:nvPicPr>
        <p:blipFill>
          <a:blip r:embed="rId2"/>
          <a:stretch>
            <a:fillRect/>
          </a:stretch>
        </p:blipFill>
        <p:spPr>
          <a:xfrm>
            <a:off x="8799631" y="73891"/>
            <a:ext cx="3001895" cy="1035617"/>
          </a:xfrm>
          <a:prstGeom prst="rect">
            <a:avLst/>
          </a:prstGeom>
        </p:spPr>
      </p:pic>
    </p:spTree>
    <p:extLst>
      <p:ext uri="{BB962C8B-B14F-4D97-AF65-F5344CB8AC3E}">
        <p14:creationId xmlns:p14="http://schemas.microsoft.com/office/powerpoint/2010/main" val="260632249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2755</TotalTime>
  <Words>4256</Words>
  <Application>Microsoft Office PowerPoint</Application>
  <PresentationFormat>Widescreen</PresentationFormat>
  <Paragraphs>499</Paragraphs>
  <Slides>54</Slides>
  <Notes>16</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54</vt:i4>
      </vt:variant>
    </vt:vector>
  </HeadingPairs>
  <TitlesOfParts>
    <vt:vector size="75" baseType="lpstr">
      <vt:lpstr>Aharoni</vt:lpstr>
      <vt:lpstr>Arial</vt:lpstr>
      <vt:lpstr>Calibri</vt:lpstr>
      <vt:lpstr>Cambria</vt:lpstr>
      <vt:lpstr>Century Gothic</vt:lpstr>
      <vt:lpstr>Courier New</vt:lpstr>
      <vt:lpstr>Franklin Gothic Medium</vt:lpstr>
      <vt:lpstr>Georgia</vt:lpstr>
      <vt:lpstr>Palatino Linotype</vt:lpstr>
      <vt:lpstr>Symbol</vt:lpstr>
      <vt:lpstr>System Font Regular</vt:lpstr>
      <vt:lpstr>Times New Roman</vt:lpstr>
      <vt:lpstr>Trebuchet MS</vt:lpstr>
      <vt:lpstr>Wingdings</vt:lpstr>
      <vt:lpstr>Wingdings 3</vt:lpstr>
      <vt:lpstr>Facet</vt:lpstr>
      <vt:lpstr>Blank Presentation</vt:lpstr>
      <vt:lpstr>1_Facet</vt:lpstr>
      <vt:lpstr>Executive</vt:lpstr>
      <vt:lpstr>1_Default Design</vt:lpstr>
      <vt:lpstr>2_Default Design</vt:lpstr>
      <vt:lpstr>MENTAL HEALTH PARITY &amp;  SUBSTANCE USE DISORDERS PRESENTATION </vt:lpstr>
      <vt:lpstr>        A school of fish were swimming together upstream. Coming in the  opposite direction was a more mature fish. As he swam past he said, “Hi boys enjoying the water today?” After he passed, one fish said to another, “What’s water?” </vt:lpstr>
      <vt:lpstr>1979-2022        </vt:lpstr>
      <vt:lpstr>1992</vt:lpstr>
      <vt:lpstr>1996</vt:lpstr>
      <vt:lpstr>2008</vt:lpstr>
      <vt:lpstr>2010</vt:lpstr>
      <vt:lpstr>Essential Health Benefits Act</vt:lpstr>
      <vt:lpstr>Mental Health</vt:lpstr>
      <vt:lpstr>Conclusion</vt:lpstr>
      <vt:lpstr>THANK YOU!</vt:lpstr>
      <vt:lpstr>PowerPoint Presentation</vt:lpstr>
      <vt:lpstr>Landmark Anti-Discrimination Law</vt:lpstr>
      <vt:lpstr>State Parity Reporting Requirements</vt:lpstr>
      <vt:lpstr>New Federal Amendments</vt:lpstr>
      <vt:lpstr>DOL / HHS Parity Report </vt:lpstr>
      <vt:lpstr>DOL / HHS Parity Report Cont. </vt:lpstr>
      <vt:lpstr>DOL / HHS Parity Report Cont. </vt:lpstr>
      <vt:lpstr>Services Supporting Mental Health and Addiction Recovery</vt:lpstr>
      <vt:lpstr>The District of Columbia Behavioral Health Association advances high-quality, whole-person care for all District residents with mental illness or substance use disorders</vt:lpstr>
      <vt:lpstr>Takeaways Up Front</vt:lpstr>
      <vt:lpstr>PowerPoint Presentation</vt:lpstr>
      <vt:lpstr>Mental Health and Addiction Parity</vt:lpstr>
      <vt:lpstr>Mental Health and Addiction Parity</vt:lpstr>
      <vt:lpstr>Mental Health and Addiction Parity</vt:lpstr>
      <vt:lpstr>Mental Health and Addiction Parity</vt:lpstr>
      <vt:lpstr>Takeaways Again</vt:lpstr>
      <vt:lpstr>Contact Me</vt:lpstr>
      <vt:lpstr>DC Government Employees: Mental Health Parity Forum</vt:lpstr>
      <vt:lpstr>OHCOBR Legislation</vt:lpstr>
      <vt:lpstr>Reasons for Requesting an Appeal</vt:lpstr>
      <vt:lpstr>Appeals for Non-Federal Employees</vt:lpstr>
      <vt:lpstr>Appeals for Federal Employees</vt:lpstr>
      <vt:lpstr>Expedited Appeals Process</vt:lpstr>
      <vt:lpstr>Required Notice to Member from Insurer</vt:lpstr>
      <vt:lpstr>Form Requested to Begin Appeals Process</vt:lpstr>
      <vt:lpstr>Review of Records and Research</vt:lpstr>
      <vt:lpstr>Mental Health Appeals</vt:lpstr>
      <vt:lpstr>Mental Health Appeals</vt:lpstr>
      <vt:lpstr>Mental Health Appeals Outcomes</vt:lpstr>
      <vt:lpstr>Mental Health Appeals Outcomes</vt:lpstr>
      <vt:lpstr>Mental Health Appeals Success Rate</vt:lpstr>
      <vt:lpstr>Helpful Links</vt:lpstr>
      <vt:lpstr>     District of Columbia  Department of Behavioral Health     Behavioral Health Services for  DC Employees and Their Families  </vt:lpstr>
      <vt:lpstr>Behavioral Health is Health  </vt:lpstr>
      <vt:lpstr>Advancing Whole Person Care and Health Equity</vt:lpstr>
      <vt:lpstr> </vt:lpstr>
      <vt:lpstr>PowerPoint Presentation</vt:lpstr>
      <vt:lpstr>Same Day Urgent Care Resources</vt:lpstr>
      <vt:lpstr>PowerPoint Presentation</vt:lpstr>
      <vt:lpstr> </vt:lpstr>
      <vt:lpstr>Resources for individuals who live in Maryland or Virginia</vt:lpstr>
      <vt:lpstr>We All Can Combat the Opioid Epidemic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school of fish were swimming together upstream coming in opposite directions was a more mature fish. As he swam past he said, “Hi boys are you enjoying the water today?” As he passed one fish said to another, “What’s water?”</dc:title>
  <dc:creator>ANDREA BAGWELL</dc:creator>
  <cp:lastModifiedBy>Guishard, Michael (DISB)</cp:lastModifiedBy>
  <cp:revision>15</cp:revision>
  <dcterms:created xsi:type="dcterms:W3CDTF">2022-04-27T00:58:50Z</dcterms:created>
  <dcterms:modified xsi:type="dcterms:W3CDTF">2022-05-13T19:47:20Z</dcterms:modified>
</cp:coreProperties>
</file>